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12" r:id="rId3"/>
    <p:sldId id="286" r:id="rId4"/>
    <p:sldId id="295" r:id="rId5"/>
    <p:sldId id="287" r:id="rId6"/>
    <p:sldId id="297" r:id="rId7"/>
    <p:sldId id="281" r:id="rId8"/>
    <p:sldId id="270" r:id="rId9"/>
    <p:sldId id="283" r:id="rId10"/>
    <p:sldId id="299" r:id="rId11"/>
    <p:sldId id="279" r:id="rId12"/>
    <p:sldId id="314" r:id="rId13"/>
    <p:sldId id="296" r:id="rId14"/>
    <p:sldId id="302" r:id="rId15"/>
    <p:sldId id="303" r:id="rId16"/>
    <p:sldId id="304" r:id="rId17"/>
    <p:sldId id="316" r:id="rId18"/>
    <p:sldId id="315" r:id="rId19"/>
    <p:sldId id="305" r:id="rId20"/>
    <p:sldId id="306" r:id="rId21"/>
    <p:sldId id="307" r:id="rId22"/>
    <p:sldId id="277" r:id="rId23"/>
    <p:sldId id="308" r:id="rId24"/>
    <p:sldId id="278" r:id="rId25"/>
    <p:sldId id="261" r:id="rId26"/>
    <p:sldId id="313" r:id="rId27"/>
    <p:sldId id="310" r:id="rId28"/>
    <p:sldId id="259" r:id="rId29"/>
    <p:sldId id="263" r:id="rId30"/>
    <p:sldId id="264" r:id="rId31"/>
    <p:sldId id="265" r:id="rId32"/>
    <p:sldId id="266" r:id="rId33"/>
    <p:sldId id="267" r:id="rId34"/>
    <p:sldId id="311" r:id="rId35"/>
    <p:sldId id="317" r:id="rId36"/>
    <p:sldId id="318" r:id="rId37"/>
    <p:sldId id="269" r:id="rId38"/>
    <p:sldId id="309" r:id="rId39"/>
    <p:sldId id="292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807"/>
  </p:normalViewPr>
  <p:slideViewPr>
    <p:cSldViewPr snapToGrid="0" snapToObjects="1">
      <p:cViewPr varScale="1">
        <p:scale>
          <a:sx n="82" d="100"/>
          <a:sy n="82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AC852-90BF-A94D-A37A-BF58773BA2B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5B373-7E47-1847-8F46-8774E572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8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42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3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MicrobiomeDB</a:t>
            </a:r>
            <a:r>
              <a:rPr lang="en-US" baseline="0" dirty="0" smtClean="0"/>
              <a:t> both because of relevance to the workshop topic but also to simply illustrate the points. This same approach is being used with datasets with much more complexity.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40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ceur-ws.org</a:t>
            </a:r>
            <a:r>
              <a:rPr lang="en-US" dirty="0" smtClean="0"/>
              <a:t>/Vol-1747/IT503_ICBO2016.pdf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47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ceur-ws.org</a:t>
            </a:r>
            <a:r>
              <a:rPr lang="en-US" dirty="0" smtClean="0"/>
              <a:t>/Vol-1747/IT503_ICBO2016.pdf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4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9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9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71897-EF83-B244-BF53-05749BADD7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28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24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71897-EF83-B244-BF53-05749BADD7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2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healthy humans,</a:t>
            </a:r>
            <a:r>
              <a:rPr lang="en-US" baseline="0" dirty="0" smtClean="0"/>
              <a:t> early life, families, also 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71897-EF83-B244-BF53-05749BADD7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80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14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1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59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3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5B373-7E47-1847-8F46-8774E572B7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0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3390-AC3B-0740-906B-AA33D8AEC9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5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6BB-3C2A-564A-AA77-3A5B66E1527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055C-3CF4-2B49-AF49-8FD079DB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9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6BB-3C2A-564A-AA77-3A5B66E1527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055C-3CF4-2B49-AF49-8FD079DB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3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6BB-3C2A-564A-AA77-3A5B66E1527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055C-3CF4-2B49-AF49-8FD079DB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1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6BB-3C2A-564A-AA77-3A5B66E1527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055C-3CF4-2B49-AF49-8FD079DB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6BB-3C2A-564A-AA77-3A5B66E1527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055C-3CF4-2B49-AF49-8FD079DB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6BB-3C2A-564A-AA77-3A5B66E1527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055C-3CF4-2B49-AF49-8FD079DB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0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6BB-3C2A-564A-AA77-3A5B66E1527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055C-3CF4-2B49-AF49-8FD079DB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6BB-3C2A-564A-AA77-3A5B66E1527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055C-3CF4-2B49-AF49-8FD079DB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6BB-3C2A-564A-AA77-3A5B66E1527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055C-3CF4-2B49-AF49-8FD079DB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0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6BB-3C2A-564A-AA77-3A5B66E1527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055C-3CF4-2B49-AF49-8FD079DB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0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D6BB-3C2A-564A-AA77-3A5B66E1527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055C-3CF4-2B49-AF49-8FD079DB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D6BB-3C2A-564A-AA77-3A5B66E1527B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055C-3CF4-2B49-AF49-8FD079DB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5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tmp"/><Relationship Id="rId6" Type="http://schemas.openxmlformats.org/officeDocument/2006/relationships/image" Target="../media/image13.tmp"/><Relationship Id="rId7" Type="http://schemas.openxmlformats.org/officeDocument/2006/relationships/image" Target="../media/image14.tm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upathdb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Reification" TargetMode="External"/><Relationship Id="rId3" Type="http://schemas.openxmlformats.org/officeDocument/2006/relationships/hyperlink" Target="http://www.dictionary.com/browse/referent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ithub.com/biobanking/biobankin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2.jpg"/><Relationship Id="rId6" Type="http://schemas.openxmlformats.org/officeDocument/2006/relationships/image" Target="../media/image29.jpg"/><Relationship Id="rId7" Type="http://schemas.openxmlformats.org/officeDocument/2006/relationships/image" Target="../media/image30.png"/><Relationship Id="rId8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Ontology support of clinical, epidemiological, and </a:t>
            </a:r>
            <a:r>
              <a:rPr lang="en-US" dirty="0" err="1"/>
              <a:t>microbiome</a:t>
            </a:r>
            <a:r>
              <a:rPr lang="en-US" dirty="0"/>
              <a:t> data exploration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Chris Stoeckert, Ph.D. </a:t>
            </a:r>
          </a:p>
          <a:p>
            <a:r>
              <a:rPr lang="en-US" dirty="0" smtClean="0"/>
              <a:t>Research Professor of Genetics</a:t>
            </a:r>
          </a:p>
          <a:p>
            <a:r>
              <a:rPr lang="en-US" b="1" dirty="0"/>
              <a:t>Microbiology for the CTSA: Ontological Approaches</a:t>
            </a:r>
          </a:p>
          <a:p>
            <a:r>
              <a:rPr lang="en-US" dirty="0" smtClean="0"/>
              <a:t>CTSOG 2017 Ann Arbor, MI</a:t>
            </a:r>
            <a:endParaRPr lang="en-US" dirty="0"/>
          </a:p>
        </p:txBody>
      </p:sp>
      <p:pic>
        <p:nvPicPr>
          <p:cNvPr id="4" name="Picture 3" descr="psom_logo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1" y="370339"/>
            <a:ext cx="2705100" cy="762000"/>
          </a:xfrm>
          <a:prstGeom prst="rect">
            <a:avLst/>
          </a:prstGeom>
        </p:spPr>
      </p:pic>
      <p:pic>
        <p:nvPicPr>
          <p:cNvPr id="5" name="Picture 4" descr="IBI-logo-text-next-full-color-400x80p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47" y="392984"/>
            <a:ext cx="3640667" cy="7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Minimum Information about any (x) Sequence (</a:t>
            </a:r>
            <a:r>
              <a:rPr lang="en-US" sz="3200" dirty="0" err="1"/>
              <a:t>MIxS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314837"/>
              </p:ext>
            </p:extLst>
          </p:nvPr>
        </p:nvGraphicFramePr>
        <p:xfrm>
          <a:off x="59530" y="1600200"/>
          <a:ext cx="9058425" cy="35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398"/>
                <a:gridCol w="3780131"/>
                <a:gridCol w="1051690"/>
                <a:gridCol w="1448555"/>
                <a:gridCol w="1309651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Package item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Definition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Requirement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Expected value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Value syntax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altitude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altitude of the sample is the vertical distance between Earth's surface above sea level and the sampled position in the air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 value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{float} m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elevation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elevation of the sampling site as measured by the vertical distance from mean sea level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 value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{float} {unit}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barometric pressure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force per unit area exerted against a surface by the weight of air above that surface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 value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{float} {unit}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carbon dioxide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carbon dioxide (gas) amount or concentration at the time of sampling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 value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{float} {unit}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carbon monoxide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carbon monoxide (gas) amount or concentration at the time of sampling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measurement value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{float} {unit}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chemical administration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list of chemical compounds administered to the host or site where sampling occurred, and when (e.g. antibiotics, N fertilizer, air filter); can include multiple compounds. For Chemical Entities of Biological Interest ontology (CHEBI) (v 111), http://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purl.bioontology.org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/ontology/CHEBI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CHEBI;timestamp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{term}; {timestamp}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93460" y="979400"/>
            <a:ext cx="425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Part of the Environmental package</a:t>
            </a:r>
          </a:p>
          <a:p>
            <a:pPr algn="ctr"/>
            <a:r>
              <a:rPr lang="en-US" dirty="0"/>
              <a:t>http://</a:t>
            </a:r>
            <a:r>
              <a:rPr lang="en-US" dirty="0" err="1"/>
              <a:t>gensc.org</a:t>
            </a:r>
            <a:r>
              <a:rPr lang="en-US" dirty="0"/>
              <a:t>/files/2015/07/MIxS_v4.xls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805" y="5466558"/>
            <a:ext cx="8662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were these measured? </a:t>
            </a:r>
            <a:r>
              <a:rPr lang="en-US" i="1" dirty="0" smtClean="0"/>
              <a:t>Affects how to compare measurements from different studies.</a:t>
            </a:r>
          </a:p>
          <a:p>
            <a:r>
              <a:rPr lang="en-US" dirty="0" smtClean="0"/>
              <a:t>Which compounds are antibiotics? </a:t>
            </a:r>
            <a:r>
              <a:rPr lang="en-US" i="1" dirty="0" smtClean="0"/>
              <a:t>Antimicrobial role in </a:t>
            </a:r>
            <a:r>
              <a:rPr lang="en-US" i="1" dirty="0" err="1" smtClean="0"/>
              <a:t>ChEBI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How are these data elements related? </a:t>
            </a:r>
            <a:r>
              <a:rPr lang="en-US" i="1" dirty="0" smtClean="0"/>
              <a:t>What do they refer to in common?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82994" y="1484853"/>
            <a:ext cx="26245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Population and Community Ontology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NCBI Taxon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Uberon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Cell Ontology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Protein Ontology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 Ontology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ChEBI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i="1" dirty="0"/>
              <a:t>Ontology of Host-Microbiome </a:t>
            </a:r>
            <a:r>
              <a:rPr lang="en-US" i="1" dirty="0" smtClean="0"/>
              <a:t>Interactions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OMP, </a:t>
            </a:r>
            <a:r>
              <a:rPr lang="en-US" i="1" dirty="0" err="1" smtClean="0"/>
              <a:t>MicrO</a:t>
            </a:r>
            <a:endParaRPr lang="en-US" i="1" dirty="0" smtClean="0"/>
          </a:p>
          <a:p>
            <a:r>
              <a:rPr lang="en-US" dirty="0" smtClean="0"/>
              <a:t>Interoperability enables bringing these together in an application ontology </a:t>
            </a:r>
          </a:p>
          <a:p>
            <a:r>
              <a:rPr lang="en-US" dirty="0" smtClean="0"/>
              <a:t>(such as the </a:t>
            </a:r>
            <a:r>
              <a:rPr lang="en-US" dirty="0" err="1" smtClean="0"/>
              <a:t>EuPath</a:t>
            </a:r>
            <a:r>
              <a:rPr lang="en-US" dirty="0" smtClean="0"/>
              <a:t> Ontology)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2885"/>
            <a:ext cx="8229600" cy="934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OBO Foundry/Friendly Ontologies cover multiple scales</a:t>
            </a:r>
            <a:endParaRPr lang="en-US" dirty="0"/>
          </a:p>
        </p:txBody>
      </p:sp>
      <p:pic>
        <p:nvPicPr>
          <p:cNvPr id="5" name="Picture 4" descr="Multiscale v3-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" y="1530304"/>
            <a:ext cx="6191091" cy="46433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3258" y="6353377"/>
            <a:ext cx="7009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Ideally, these ontologies enable relating data captured at different scales.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8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849"/>
            <a:ext cx="9144000" cy="57535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 common language and logic: </a:t>
            </a:r>
            <a:r>
              <a:rPr lang="en-US" sz="2800" b="1" smtClean="0"/>
              <a:t>OBO Foundry Ontologies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38134" y="1204775"/>
            <a:ext cx="8777848" cy="52117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OBO = Open Biological and Biomedical Ontologies</a:t>
            </a:r>
          </a:p>
          <a:p>
            <a:r>
              <a:rPr lang="en-US" sz="2400" dirty="0" smtClean="0"/>
              <a:t>Shared design and modeling principles = </a:t>
            </a:r>
            <a:r>
              <a:rPr lang="en-US" sz="2400" b="1" i="1" dirty="0" smtClean="0"/>
              <a:t>Interoperable.</a:t>
            </a:r>
            <a:endParaRPr lang="en-US" sz="2400" b="1" i="1" dirty="0"/>
          </a:p>
          <a:p>
            <a:r>
              <a:rPr lang="en-US" sz="2400" dirty="0" smtClean="0"/>
              <a:t>Orthogonal </a:t>
            </a:r>
            <a:r>
              <a:rPr lang="en-US" sz="2400" dirty="0"/>
              <a:t>– reuse existing terms defined in OBO Foundry ontologies</a:t>
            </a:r>
          </a:p>
          <a:p>
            <a:r>
              <a:rPr lang="en-US" sz="2400" dirty="0"/>
              <a:t>Over 100 reviewed and candidate ontologies available to cover various biological and clinical domains:</a:t>
            </a:r>
          </a:p>
          <a:p>
            <a:pPr lvl="1"/>
            <a:r>
              <a:rPr lang="en-US" sz="2000" dirty="0"/>
              <a:t>Gene ontology (GO): An ontology for describing the function of genes and gene </a:t>
            </a:r>
            <a:r>
              <a:rPr lang="en-US" sz="2000" dirty="0" smtClean="0"/>
              <a:t>products.</a:t>
            </a:r>
          </a:p>
          <a:p>
            <a:pPr lvl="1"/>
            <a:r>
              <a:rPr lang="en-US" sz="2000" dirty="0" smtClean="0"/>
              <a:t>Chemical Entities of Biological interest (</a:t>
            </a:r>
            <a:r>
              <a:rPr lang="en-US" sz="2000" dirty="0" err="1" smtClean="0"/>
              <a:t>ChEBI</a:t>
            </a:r>
            <a:r>
              <a:rPr lang="en-US" sz="2000" dirty="0"/>
              <a:t>): </a:t>
            </a:r>
            <a:r>
              <a:rPr lang="en-US" sz="2000" dirty="0" smtClean="0"/>
              <a:t>A structured </a:t>
            </a:r>
            <a:r>
              <a:rPr lang="en-US" sz="2000" dirty="0"/>
              <a:t>classification of molecular entities of biological interest focusing on 'small' chemical compounds.</a:t>
            </a:r>
          </a:p>
          <a:p>
            <a:pPr lvl="1"/>
            <a:r>
              <a:rPr lang="en-US" sz="2000" dirty="0" smtClean="0"/>
              <a:t>Ontology </a:t>
            </a:r>
            <a:r>
              <a:rPr lang="en-US" sz="2000" dirty="0"/>
              <a:t>for Biomedical Investigations (OBI): An integrated ontology for the description of life-science and clinical </a:t>
            </a:r>
            <a:r>
              <a:rPr lang="en-US" sz="2000" dirty="0" smtClean="0"/>
              <a:t>investigations.</a:t>
            </a:r>
            <a:endParaRPr lang="en-US" sz="2000" dirty="0"/>
          </a:p>
          <a:p>
            <a:pPr lvl="1"/>
            <a:r>
              <a:rPr lang="en-US" sz="2000" dirty="0" smtClean="0"/>
              <a:t>Basic Formal Ontology (BFO): The upper </a:t>
            </a:r>
            <a:r>
              <a:rPr lang="en-US" sz="2000" dirty="0"/>
              <a:t>level ontology upon which OBO Foundry ontologies are </a:t>
            </a:r>
            <a:r>
              <a:rPr lang="en-US" sz="2000" dirty="0" smtClean="0"/>
              <a:t>built.</a:t>
            </a:r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Modeling reality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not database schemas or usage in a specific project.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 descr="foundry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48" y="1251108"/>
            <a:ext cx="7620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009" y="6206252"/>
            <a:ext cx="856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more about the </a:t>
            </a:r>
            <a:r>
              <a:rPr lang="en-US" sz="2400" dirty="0">
                <a:solidFill>
                  <a:srgbClr val="0000FF"/>
                </a:solidFill>
              </a:rPr>
              <a:t>OBO Foundry see: http://</a:t>
            </a:r>
            <a:r>
              <a:rPr lang="en-US" sz="2400" dirty="0" err="1">
                <a:solidFill>
                  <a:srgbClr val="0000FF"/>
                </a:solidFill>
              </a:rPr>
              <a:t>www.obofoundry.org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6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biomeDBfi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0" y="2179832"/>
            <a:ext cx="8453207" cy="4275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MicrobiomeDB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6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terminology versus Ontology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ways to indicate the age of the individual from whom the microbiome specimen was collected.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age at enrollment</a:t>
            </a:r>
          </a:p>
          <a:p>
            <a:pPr lvl="1"/>
            <a:r>
              <a:rPr lang="en-US" dirty="0" smtClean="0"/>
              <a:t>host age</a:t>
            </a:r>
          </a:p>
          <a:p>
            <a:pPr lvl="1"/>
            <a:r>
              <a:rPr lang="en-US" dirty="0" smtClean="0"/>
              <a:t>age since birth measurement </a:t>
            </a:r>
            <a:r>
              <a:rPr lang="en-US" dirty="0"/>
              <a:t>datum </a:t>
            </a:r>
            <a:r>
              <a:rPr lang="en-US" dirty="0" smtClean="0"/>
              <a:t>(http</a:t>
            </a:r>
            <a:r>
              <a:rPr lang="en-US" dirty="0"/>
              <a:t>://</a:t>
            </a:r>
            <a:r>
              <a:rPr lang="en-US" dirty="0" err="1"/>
              <a:t>purl.obolibrary.org</a:t>
            </a:r>
            <a:r>
              <a:rPr lang="en-US" dirty="0"/>
              <a:t>/obo/</a:t>
            </a:r>
            <a:r>
              <a:rPr lang="en-US" dirty="0" smtClean="0"/>
              <a:t>OBI_0001169)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0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terminology versus Ontology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Organization of information on web site is topical rather than a class hierarchy</a:t>
            </a:r>
          </a:p>
          <a:p>
            <a:pPr lvl="1"/>
            <a:r>
              <a:rPr lang="en-US" dirty="0" smtClean="0"/>
              <a:t>Study summary</a:t>
            </a:r>
          </a:p>
          <a:p>
            <a:pPr lvl="1"/>
            <a:r>
              <a:rPr lang="en-US" dirty="0" smtClean="0"/>
              <a:t>Sample source information</a:t>
            </a:r>
          </a:p>
          <a:p>
            <a:pPr lvl="1"/>
            <a:r>
              <a:rPr lang="en-US" dirty="0" smtClean="0"/>
              <a:t>Sample information</a:t>
            </a:r>
          </a:p>
          <a:p>
            <a:pPr lvl="2"/>
            <a:r>
              <a:rPr lang="en-US" dirty="0" smtClean="0"/>
              <a:t>Sample type</a:t>
            </a:r>
          </a:p>
          <a:p>
            <a:pPr lvl="2"/>
            <a:r>
              <a:rPr lang="en-US" dirty="0" smtClean="0"/>
              <a:t>Experimenter notes</a:t>
            </a:r>
          </a:p>
          <a:p>
            <a:pPr lvl="2"/>
            <a:r>
              <a:rPr lang="en-US" dirty="0" smtClean="0"/>
              <a:t>Sample collection</a:t>
            </a:r>
          </a:p>
          <a:p>
            <a:pPr lvl="3"/>
            <a:r>
              <a:rPr lang="en-US" dirty="0" smtClean="0"/>
              <a:t>Sample collection device or method</a:t>
            </a:r>
          </a:p>
          <a:p>
            <a:pPr lvl="3"/>
            <a:r>
              <a:rPr lang="en-US" dirty="0" smtClean="0"/>
              <a:t>Collection date</a:t>
            </a:r>
          </a:p>
          <a:p>
            <a:pPr lvl="1"/>
            <a:r>
              <a:rPr lang="en-US" dirty="0" smtClean="0"/>
              <a:t>Sequencing assay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equencing batch</a:t>
            </a:r>
          </a:p>
          <a:p>
            <a:pPr lvl="2"/>
            <a:r>
              <a:rPr lang="en-US" dirty="0" smtClean="0"/>
              <a:t>Sequencing center</a:t>
            </a:r>
          </a:p>
          <a:p>
            <a:pPr lvl="2"/>
            <a:r>
              <a:rPr lang="en-US" dirty="0" smtClean="0"/>
              <a:t>Region of 16S sequenced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6288"/>
            <a:ext cx="8229600" cy="9213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 of data dictionaries to ontologies and web terminologies</a:t>
            </a:r>
            <a:endParaRPr lang="en-US" dirty="0"/>
          </a:p>
        </p:txBody>
      </p:sp>
      <p:sp>
        <p:nvSpPr>
          <p:cNvPr id="2" name="Multidocument 1"/>
          <p:cNvSpPr/>
          <p:nvPr/>
        </p:nvSpPr>
        <p:spPr>
          <a:xfrm>
            <a:off x="914400" y="1527048"/>
            <a:ext cx="1490472" cy="1216152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596896" y="2011680"/>
            <a:ext cx="640080" cy="46634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eparation 4"/>
          <p:cNvSpPr/>
          <p:nvPr/>
        </p:nvSpPr>
        <p:spPr>
          <a:xfrm>
            <a:off x="3474720" y="1737360"/>
            <a:ext cx="1773936" cy="1005840"/>
          </a:xfrm>
          <a:prstGeom prst="flowChartPreparation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Realist Ontology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3501834"/>
            <a:ext cx="3017520" cy="20637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66571" y="3071544"/>
            <a:ext cx="14814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r>
              <a:rPr lang="en-US" dirty="0" smtClean="0"/>
              <a:t>nternational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enters of </a:t>
            </a:r>
          </a:p>
          <a:p>
            <a:r>
              <a:rPr lang="en-US" b="1" dirty="0" smtClean="0"/>
              <a:t>E</a:t>
            </a:r>
            <a:r>
              <a:rPr lang="en-US" dirty="0" smtClean="0"/>
              <a:t>xcellence for</a:t>
            </a:r>
          </a:p>
          <a:p>
            <a:r>
              <a:rPr lang="en-US" b="1" dirty="0" smtClean="0"/>
              <a:t>M</a:t>
            </a:r>
            <a:r>
              <a:rPr lang="en-US" dirty="0" smtClean="0"/>
              <a:t>alaria</a:t>
            </a:r>
          </a:p>
          <a:p>
            <a:r>
              <a:rPr lang="en-US" b="1" dirty="0" smtClean="0"/>
              <a:t>R</a:t>
            </a:r>
            <a:r>
              <a:rPr lang="en-US" dirty="0" smtClean="0"/>
              <a:t>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9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6288"/>
            <a:ext cx="8229600" cy="9213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 of data dictionaries to ontologies and web terminologies</a:t>
            </a:r>
            <a:endParaRPr lang="en-US" dirty="0"/>
          </a:p>
        </p:txBody>
      </p:sp>
      <p:sp>
        <p:nvSpPr>
          <p:cNvPr id="2" name="Multidocument 1"/>
          <p:cNvSpPr/>
          <p:nvPr/>
        </p:nvSpPr>
        <p:spPr>
          <a:xfrm>
            <a:off x="914400" y="1527048"/>
            <a:ext cx="1490472" cy="1216152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596896" y="2011680"/>
            <a:ext cx="640080" cy="46634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eparation 4"/>
          <p:cNvSpPr/>
          <p:nvPr/>
        </p:nvSpPr>
        <p:spPr>
          <a:xfrm>
            <a:off x="3474720" y="1737360"/>
            <a:ext cx="1773936" cy="1005840"/>
          </a:xfrm>
          <a:prstGeom prst="flowChartPreparation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Realist Ontology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486400" y="2011680"/>
            <a:ext cx="640080" cy="46634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splay 6"/>
          <p:cNvSpPr/>
          <p:nvPr/>
        </p:nvSpPr>
        <p:spPr>
          <a:xfrm>
            <a:off x="6446520" y="1737360"/>
            <a:ext cx="1472184" cy="1005840"/>
          </a:xfrm>
          <a:prstGeom prst="flowChartDisplay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site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3501834"/>
            <a:ext cx="3017520" cy="206375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1179"/>
              </p:ext>
            </p:extLst>
          </p:nvPr>
        </p:nvGraphicFramePr>
        <p:xfrm>
          <a:off x="3625850" y="2834640"/>
          <a:ext cx="3341878" cy="3901440"/>
        </p:xfrm>
        <a:graphic>
          <a:graphicData uri="http://schemas.openxmlformats.org/drawingml/2006/table">
            <a:tbl>
              <a:tblPr firstRow="1" firstCol="1" bandRow="1"/>
              <a:tblGrid>
                <a:gridCol w="644923"/>
                <a:gridCol w="879442"/>
                <a:gridCol w="996701"/>
                <a:gridCol w="820812"/>
              </a:tblGrid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Data dictionary 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Ontology term ID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Ontology term label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ICEMR display name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abdominalpain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HP_0002027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Abdominal pain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Abdominal pain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apainduration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EUPATH_0000154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duration of abdominal pain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Abdominal pain 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Anorexia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SYMP_0000523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anorexia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Anorexia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aduration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EUPATH_0000155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duration of anorexia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Anorexia 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Cough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SYMP_0000614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cough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Cough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cduration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EUPATH_0000156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duration of cough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Cough 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Diarrhea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DOID_13250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diarrhea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Diarrhea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dduration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EUPATH_0000157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duration of diarrhea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Diarrhea 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Fatigue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SYMP_0019177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fatigue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Fatigue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fmduration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EUPATH_0000158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duration of fatigue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Fatigue 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febrile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EUPATH_0000097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febrile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Febrile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fever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EUPATH_0000100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subjective fever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Fever (subjective)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Headache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HP_0002315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Headache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Headache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hduration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EUPATH_0000159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duration of headache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Headache 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Jaundice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HP_0000952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Jaundice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Jaundice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jduration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EUPATH_0000160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duration of jaundice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Jaundice 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jointpains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SYMP_0000064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joint pain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Joint pains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djointpains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EUPATH_0000161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duration of joint pains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Joint pains 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muscleaches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EUPATH_0000252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Muscle aches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Muscle aches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mduration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EUPATH_0000162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duration of muscle aches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Muscle aches 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rfa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OGMS_0000015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clinical history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Other medical complaint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seizure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SYMP_0000124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seizure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Seizures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sduration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EUPATH_0000163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duration of seizures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Seizures 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fduration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EUPATH_0000164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duration of subjective fever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Subjective fever 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Vomiting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HP_0002013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Vomiting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Vomiting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charset="0"/>
                          <a:ea typeface="Times New Roman" charset="0"/>
                        </a:rPr>
                        <a:t>vduration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EUPATH_0000165</a:t>
                      </a:r>
                      <a:endParaRPr lang="en-US" sz="1000" dirty="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duration of vomiting</a:t>
                      </a:r>
                      <a:endParaRPr lang="en-US" sz="100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charset="0"/>
                          <a:ea typeface="Times New Roman" charset="0"/>
                        </a:rPr>
                        <a:t>Vomiting duration</a:t>
                      </a:r>
                      <a:endParaRPr lang="en-US" sz="1000" dirty="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65" y="5874306"/>
            <a:ext cx="341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Zheng et al. </a:t>
            </a:r>
            <a:r>
              <a:rPr lang="en-US" sz="1200" b="1" dirty="0"/>
              <a:t>Malaria study data integration and information retrieval based on OBO Foundry </a:t>
            </a:r>
            <a:r>
              <a:rPr lang="en-US" sz="1200" b="1" dirty="0" smtClean="0"/>
              <a:t>ontologies. 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err="1"/>
              <a:t>ceur-ws.org</a:t>
            </a:r>
            <a:r>
              <a:rPr lang="en-US" sz="1200" dirty="0"/>
              <a:t>/Vol-1747/IT503_ICBO2016.pdf</a:t>
            </a:r>
          </a:p>
          <a:p>
            <a:endParaRPr lang="en-US" sz="1200" b="1" dirty="0"/>
          </a:p>
          <a:p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66571" y="3071544"/>
            <a:ext cx="14814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r>
              <a:rPr lang="en-US" dirty="0" smtClean="0"/>
              <a:t>nternational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enters of </a:t>
            </a:r>
          </a:p>
          <a:p>
            <a:r>
              <a:rPr lang="en-US" b="1" dirty="0" smtClean="0"/>
              <a:t>E</a:t>
            </a:r>
            <a:r>
              <a:rPr lang="en-US" dirty="0" smtClean="0"/>
              <a:t>xcellence for</a:t>
            </a:r>
          </a:p>
          <a:p>
            <a:r>
              <a:rPr lang="en-US" b="1" dirty="0" smtClean="0"/>
              <a:t>M</a:t>
            </a:r>
            <a:r>
              <a:rPr lang="en-US" dirty="0" smtClean="0"/>
              <a:t>alaria</a:t>
            </a:r>
          </a:p>
          <a:p>
            <a:r>
              <a:rPr lang="en-US" b="1" dirty="0" smtClean="0"/>
              <a:t>R</a:t>
            </a:r>
            <a:r>
              <a:rPr lang="en-US" dirty="0" smtClean="0"/>
              <a:t>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biomeDBfi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0" y="2179832"/>
            <a:ext cx="8453207" cy="4275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MicrobiomeDB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44610" y="4184516"/>
            <a:ext cx="171893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EuPath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ontology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764"/>
            <a:ext cx="8229600" cy="94787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MicrobiomeDB</a:t>
            </a:r>
            <a:r>
              <a:rPr lang="en-US" dirty="0" smtClean="0"/>
              <a:t> is built using </a:t>
            </a:r>
            <a:r>
              <a:rPr lang="en-US" dirty="0" err="1" smtClean="0"/>
              <a:t>EuPathDB</a:t>
            </a:r>
            <a:r>
              <a:rPr lang="en-US" dirty="0" smtClean="0"/>
              <a:t> infrastructure</a:t>
            </a:r>
            <a:endParaRPr lang="en-US" dirty="0"/>
          </a:p>
        </p:txBody>
      </p:sp>
      <p:pic>
        <p:nvPicPr>
          <p:cNvPr id="3" name="Picture 2" descr="EuPathNAR20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0441"/>
            <a:ext cx="4231818" cy="2650550"/>
          </a:xfrm>
          <a:prstGeom prst="rect">
            <a:avLst/>
          </a:prstGeom>
        </p:spPr>
      </p:pic>
      <p:pic>
        <p:nvPicPr>
          <p:cNvPr id="4" name="Picture 3" descr="EuPathDB_Logo_19Oct20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33" y="1797599"/>
            <a:ext cx="3872320" cy="1781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855" y="4828592"/>
            <a:ext cx="3636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MicrobiomeDB</a:t>
            </a:r>
            <a:r>
              <a:rPr lang="en-US" sz="2400" dirty="0" smtClean="0"/>
              <a:t> uses the </a:t>
            </a:r>
            <a:r>
              <a:rPr lang="en-US" sz="2400" dirty="0" err="1" smtClean="0"/>
              <a:t>EuPath</a:t>
            </a:r>
            <a:r>
              <a:rPr lang="en-US" sz="2400" dirty="0" smtClean="0"/>
              <a:t> Ontology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809744" y="3839588"/>
            <a:ext cx="4058809" cy="2954404"/>
            <a:chOff x="804232" y="1492540"/>
            <a:chExt cx="6780791" cy="3548771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16" y="1503773"/>
              <a:ext cx="1651045" cy="3445993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804232" y="1498816"/>
              <a:ext cx="277640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A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513557" y="3291339"/>
              <a:ext cx="5071466" cy="1749972"/>
              <a:chOff x="2474645" y="2268655"/>
              <a:chExt cx="5052114" cy="174997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474645" y="2268655"/>
                <a:ext cx="5052114" cy="1749972"/>
                <a:chOff x="2714360" y="2312480"/>
                <a:chExt cx="5052114" cy="1749972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2714360" y="2312480"/>
                  <a:ext cx="5046927" cy="1749972"/>
                  <a:chOff x="2714360" y="375052"/>
                  <a:chExt cx="5046927" cy="1749972"/>
                </a:xfrm>
              </p:grpSpPr>
              <p:pic>
                <p:nvPicPr>
                  <p:cNvPr id="29" name="Picture 28" descr="Screen Clipping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" r="38672"/>
                  <a:stretch/>
                </p:blipFill>
                <p:spPr>
                  <a:xfrm>
                    <a:off x="2714360" y="375052"/>
                    <a:ext cx="5046927" cy="1749972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pic>
                <p:nvPicPr>
                  <p:cNvPr id="30" name="Picture 29" descr="Screen Clipping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856" t="34272" r="1778" b="27530"/>
                  <a:stretch/>
                </p:blipFill>
                <p:spPr>
                  <a:xfrm>
                    <a:off x="7072822" y="967277"/>
                    <a:ext cx="688465" cy="668451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pic>
                <p:nvPicPr>
                  <p:cNvPr id="31" name="Picture 30" descr="Screen Clipping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1251" t="23180" r="854" b="66641"/>
                  <a:stretch/>
                </p:blipFill>
                <p:spPr>
                  <a:xfrm>
                    <a:off x="3819689" y="780877"/>
                    <a:ext cx="3941598" cy="178127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7515721" y="2453699"/>
                  <a:ext cx="248160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C</a:t>
                  </a: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773864" y="2453699"/>
                  <a:ext cx="4992610" cy="1517208"/>
                </a:xfrm>
                <a:prstGeom prst="rect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3597821" y="2860572"/>
                <a:ext cx="829169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lIns="54864" tIns="45720" rIns="64008" bIns="45720" rtlCol="0">
                <a:spAutoFit/>
              </a:bodyPr>
              <a:lstStyle/>
              <a:p>
                <a:pPr algn="ctr"/>
                <a:r>
                  <a:rPr lang="en-US" sz="700" b="1" dirty="0" err="1">
                    <a:solidFill>
                      <a:schemeClr val="accent1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RNASeq-Polysom</a:t>
                </a:r>
                <a:endParaRPr lang="en-US" sz="700" b="1" dirty="0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sz="700" b="1" i="1" dirty="0">
                    <a:solidFill>
                      <a:schemeClr val="accent1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1071 Genes</a:t>
                </a:r>
              </a:p>
            </p:txBody>
          </p:sp>
        </p:grpSp>
        <p:sp>
          <p:nvSpPr>
            <p:cNvPr id="10" name="Rectangle: Rounded Corners 24"/>
            <p:cNvSpPr/>
            <p:nvPr/>
          </p:nvSpPr>
          <p:spPr>
            <a:xfrm>
              <a:off x="981478" y="3934840"/>
              <a:ext cx="1128310" cy="141059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77656" y="1492540"/>
              <a:ext cx="4998059" cy="1851532"/>
              <a:chOff x="2529016" y="477807"/>
              <a:chExt cx="4998059" cy="1851532"/>
            </a:xfrm>
          </p:grpSpPr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842"/>
              <a:stretch/>
            </p:blipFill>
            <p:spPr>
              <a:xfrm>
                <a:off x="2534202" y="489843"/>
                <a:ext cx="4987423" cy="1839496"/>
              </a:xfrm>
              <a:prstGeom prst="rect">
                <a:avLst/>
              </a:prstGeom>
              <a:ln w="19050">
                <a:solidFill>
                  <a:srgbClr val="0070C0"/>
                </a:solidFill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255847" y="477807"/>
                <a:ext cx="271228" cy="2585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tIns="36576" bIns="36576" rtlCol="0">
                <a:spAutoFit/>
              </a:bodyPr>
              <a:lstStyle/>
              <a:p>
                <a:r>
                  <a:rPr lang="en-US" sz="1200" b="1" dirty="0"/>
                  <a:t>B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3337014" y="896185"/>
                <a:ext cx="343207" cy="82508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: Rounded Corners 25"/>
              <p:cNvSpPr/>
              <p:nvPr/>
            </p:nvSpPr>
            <p:spPr>
              <a:xfrm>
                <a:off x="5072466" y="1595249"/>
                <a:ext cx="1128310" cy="141059"/>
              </a:xfrm>
              <a:prstGeom prst="round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26"/>
              <p:cNvSpPr/>
              <p:nvPr/>
            </p:nvSpPr>
            <p:spPr>
              <a:xfrm>
                <a:off x="6348816" y="893744"/>
                <a:ext cx="1128310" cy="126279"/>
              </a:xfrm>
              <a:prstGeom prst="round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8"/>
              <p:cNvSpPr/>
              <p:nvPr/>
            </p:nvSpPr>
            <p:spPr>
              <a:xfrm>
                <a:off x="6176782" y="939630"/>
                <a:ext cx="172034" cy="763633"/>
              </a:xfrm>
              <a:custGeom>
                <a:avLst/>
                <a:gdLst>
                  <a:gd name="connsiteX0" fmla="*/ 33518 w 200206"/>
                  <a:gd name="connsiteY0" fmla="*/ 746295 h 763633"/>
                  <a:gd name="connsiteX1" fmla="*/ 162106 w 200206"/>
                  <a:gd name="connsiteY1" fmla="*/ 679620 h 763633"/>
                  <a:gd name="connsiteX2" fmla="*/ 181 w 200206"/>
                  <a:gd name="connsiteY2" fmla="*/ 89070 h 763633"/>
                  <a:gd name="connsiteX3" fmla="*/ 200206 w 200206"/>
                  <a:gd name="connsiteY3" fmla="*/ 12870 h 76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206" h="763633">
                    <a:moveTo>
                      <a:pt x="33518" y="746295"/>
                    </a:moveTo>
                    <a:cubicBezTo>
                      <a:pt x="100590" y="767726"/>
                      <a:pt x="167662" y="789157"/>
                      <a:pt x="162106" y="679620"/>
                    </a:cubicBezTo>
                    <a:cubicBezTo>
                      <a:pt x="156550" y="570083"/>
                      <a:pt x="-6169" y="200195"/>
                      <a:pt x="181" y="89070"/>
                    </a:cubicBezTo>
                    <a:cubicBezTo>
                      <a:pt x="6531" y="-22055"/>
                      <a:pt x="103368" y="-4593"/>
                      <a:pt x="200206" y="12870"/>
                    </a:cubicBezTo>
                  </a:path>
                </a:pathLst>
              </a:custGeom>
              <a:noFill/>
              <a:ln w="190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9"/>
              <p:cNvSpPr/>
              <p:nvPr/>
            </p:nvSpPr>
            <p:spPr>
              <a:xfrm>
                <a:off x="2551911" y="709188"/>
                <a:ext cx="1128310" cy="109023"/>
              </a:xfrm>
              <a:prstGeom prst="round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529016" y="2325863"/>
                <a:ext cx="49926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Freeform: Shape 37"/>
            <p:cNvSpPr/>
            <p:nvPr/>
          </p:nvSpPr>
          <p:spPr>
            <a:xfrm>
              <a:off x="2107096" y="1665249"/>
              <a:ext cx="460778" cy="2399514"/>
            </a:xfrm>
            <a:custGeom>
              <a:avLst/>
              <a:gdLst>
                <a:gd name="connsiteX0" fmla="*/ 0 w 421419"/>
                <a:gd name="connsiteY0" fmla="*/ 2339174 h 2399514"/>
                <a:gd name="connsiteX1" fmla="*/ 278295 w 421419"/>
                <a:gd name="connsiteY1" fmla="*/ 2132440 h 2399514"/>
                <a:gd name="connsiteX2" fmla="*/ 135172 w 421419"/>
                <a:gd name="connsiteY2" fmla="*/ 224127 h 2399514"/>
                <a:gd name="connsiteX3" fmla="*/ 421419 w 421419"/>
                <a:gd name="connsiteY3" fmla="*/ 112809 h 239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19" h="2399514">
                  <a:moveTo>
                    <a:pt x="0" y="2339174"/>
                  </a:moveTo>
                  <a:cubicBezTo>
                    <a:pt x="127883" y="2412061"/>
                    <a:pt x="255766" y="2484948"/>
                    <a:pt x="278295" y="2132440"/>
                  </a:cubicBezTo>
                  <a:cubicBezTo>
                    <a:pt x="300824" y="1779932"/>
                    <a:pt x="111318" y="560732"/>
                    <a:pt x="135172" y="224127"/>
                  </a:cubicBezTo>
                  <a:cubicBezTo>
                    <a:pt x="159026" y="-112478"/>
                    <a:pt x="290222" y="165"/>
                    <a:pt x="421419" y="112809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38"/>
            <p:cNvSpPr/>
            <p:nvPr/>
          </p:nvSpPr>
          <p:spPr>
            <a:xfrm>
              <a:off x="3885062" y="1750684"/>
              <a:ext cx="1128310" cy="109023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39"/>
            <p:cNvSpPr/>
            <p:nvPr/>
          </p:nvSpPr>
          <p:spPr>
            <a:xfrm>
              <a:off x="3740727" y="1761593"/>
              <a:ext cx="144703" cy="60750"/>
            </a:xfrm>
            <a:custGeom>
              <a:avLst/>
              <a:gdLst>
                <a:gd name="connsiteX0" fmla="*/ 0 w 144703"/>
                <a:gd name="connsiteY0" fmla="*/ 0 h 60750"/>
                <a:gd name="connsiteX1" fmla="*/ 36946 w 144703"/>
                <a:gd name="connsiteY1" fmla="*/ 55418 h 60750"/>
                <a:gd name="connsiteX2" fmla="*/ 144703 w 144703"/>
                <a:gd name="connsiteY2" fmla="*/ 55418 h 6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03" h="60750">
                  <a:moveTo>
                    <a:pt x="0" y="0"/>
                  </a:moveTo>
                  <a:cubicBezTo>
                    <a:pt x="6414" y="23091"/>
                    <a:pt x="12829" y="46182"/>
                    <a:pt x="36946" y="55418"/>
                  </a:cubicBezTo>
                  <a:cubicBezTo>
                    <a:pt x="61063" y="64654"/>
                    <a:pt x="102883" y="60036"/>
                    <a:pt x="144703" y="55418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41"/>
            <p:cNvSpPr/>
            <p:nvPr/>
          </p:nvSpPr>
          <p:spPr>
            <a:xfrm>
              <a:off x="4966084" y="1835484"/>
              <a:ext cx="136541" cy="855903"/>
            </a:xfrm>
            <a:custGeom>
              <a:avLst/>
              <a:gdLst>
                <a:gd name="connsiteX0" fmla="*/ 52340 w 136541"/>
                <a:gd name="connsiteY0" fmla="*/ 0 h 907597"/>
                <a:gd name="connsiteX1" fmla="*/ 135468 w 136541"/>
                <a:gd name="connsiteY1" fmla="*/ 292485 h 907597"/>
                <a:gd name="connsiteX2" fmla="*/ 1 w 136541"/>
                <a:gd name="connsiteY2" fmla="*/ 840509 h 907597"/>
                <a:gd name="connsiteX3" fmla="*/ 132389 w 136541"/>
                <a:gd name="connsiteY3" fmla="*/ 905164 h 9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541" h="907597">
                  <a:moveTo>
                    <a:pt x="52340" y="0"/>
                  </a:moveTo>
                  <a:cubicBezTo>
                    <a:pt x="98265" y="76200"/>
                    <a:pt x="144191" y="152400"/>
                    <a:pt x="135468" y="292485"/>
                  </a:cubicBezTo>
                  <a:cubicBezTo>
                    <a:pt x="126745" y="432570"/>
                    <a:pt x="514" y="738396"/>
                    <a:pt x="1" y="840509"/>
                  </a:cubicBezTo>
                  <a:cubicBezTo>
                    <a:pt x="-512" y="942622"/>
                    <a:pt x="104167" y="894901"/>
                    <a:pt x="132389" y="905164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6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7546" y="104539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Metadata is not enough</a:t>
            </a:r>
          </a:p>
          <a:p>
            <a:pPr lvl="1"/>
            <a:r>
              <a:rPr lang="en-US" dirty="0" err="1" smtClean="0"/>
              <a:t>MicrobiomeDB</a:t>
            </a:r>
            <a:r>
              <a:rPr lang="en-US" dirty="0" smtClean="0"/>
              <a:t> as a relevant example</a:t>
            </a:r>
          </a:p>
          <a:p>
            <a:pPr lvl="1"/>
            <a:r>
              <a:rPr lang="en-US" dirty="0" smtClean="0"/>
              <a:t>Approach taken at </a:t>
            </a:r>
            <a:r>
              <a:rPr lang="en-US" dirty="0" err="1" smtClean="0"/>
              <a:t>EuPath</a:t>
            </a:r>
            <a:r>
              <a:rPr lang="en-US" dirty="0" smtClean="0"/>
              <a:t> to capture study and specimen details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Reification and referents</a:t>
            </a:r>
          </a:p>
          <a:p>
            <a:pPr lvl="1"/>
            <a:r>
              <a:rPr lang="en-US" dirty="0" smtClean="0"/>
              <a:t>Ultimately want to use ontology expressivity; ontology is not just for tagging</a:t>
            </a:r>
          </a:p>
          <a:p>
            <a:pPr lvl="1"/>
            <a:r>
              <a:rPr lang="en-US" dirty="0" smtClean="0"/>
              <a:t>Penn TURBO project as example work in progress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5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</a:t>
            </a:r>
            <a:r>
              <a:rPr lang="en-US" dirty="0" err="1" smtClean="0"/>
              <a:t>EuPath</a:t>
            </a:r>
            <a:r>
              <a:rPr lang="en-US" dirty="0" smtClean="0"/>
              <a:t>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EuPath</a:t>
            </a:r>
            <a:r>
              <a:rPr lang="en-US" dirty="0"/>
              <a:t> ontology is an application ontology developed to encode our understanding of what data is about in the public resources developed and maintained by the Eukaryotic Pathogen Database Bioinformatics Resource Center (</a:t>
            </a:r>
            <a:r>
              <a:rPr lang="en-US" dirty="0" err="1"/>
              <a:t>EuPathDB</a:t>
            </a:r>
            <a:r>
              <a:rPr lang="en-US" dirty="0"/>
              <a:t>; </a:t>
            </a:r>
            <a:r>
              <a:rPr lang="en-US" u="sng" dirty="0">
                <a:hlinkClick r:id="rId2"/>
              </a:rPr>
              <a:t>http://eupathdb.org).  </a:t>
            </a:r>
            <a:endParaRPr lang="en-US" u="sng" dirty="0" smtClean="0">
              <a:hlinkClick r:id="rId2"/>
            </a:endParaRPr>
          </a:p>
          <a:p>
            <a:r>
              <a:rPr lang="en-US" dirty="0"/>
              <a:t>The </a:t>
            </a:r>
            <a:r>
              <a:rPr lang="en-US" dirty="0" err="1"/>
              <a:t>EuPath</a:t>
            </a:r>
            <a:r>
              <a:rPr lang="en-US" dirty="0"/>
              <a:t> ontology was built based on the Ontology of Biomedical Investigations (OBI) with integration of other OBO ontologies such as PATO, OGMS, DO, etc. as needed for coverage. </a:t>
            </a:r>
            <a:endParaRPr lang="en-US" dirty="0" smtClean="0"/>
          </a:p>
          <a:p>
            <a:r>
              <a:rPr lang="en-US" dirty="0" smtClean="0"/>
              <a:t>Currently </a:t>
            </a:r>
            <a:r>
              <a:rPr lang="en-US" dirty="0"/>
              <a:t>the </a:t>
            </a:r>
            <a:r>
              <a:rPr lang="en-US" dirty="0" err="1"/>
              <a:t>EuPath</a:t>
            </a:r>
            <a:r>
              <a:rPr lang="en-US" dirty="0"/>
              <a:t> ontology is primarily intended to be used for support of the </a:t>
            </a:r>
            <a:r>
              <a:rPr lang="en-US" dirty="0" err="1"/>
              <a:t>EuPathDB</a:t>
            </a:r>
            <a:r>
              <a:rPr lang="en-US" dirty="0"/>
              <a:t> sites. Terms with </a:t>
            </a:r>
            <a:r>
              <a:rPr lang="en-US" dirty="0" err="1"/>
              <a:t>EuPath</a:t>
            </a:r>
            <a:r>
              <a:rPr lang="en-US" dirty="0"/>
              <a:t> ontology IDs that are not specific to </a:t>
            </a:r>
            <a:r>
              <a:rPr lang="en-US" dirty="0" err="1"/>
              <a:t>EuPathDB</a:t>
            </a:r>
            <a:r>
              <a:rPr lang="en-US" dirty="0"/>
              <a:t> will be submitted to OBO Foundry ontologies for subsequent import and replacement of those terms when they are available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https://bioportal.bioontology.org/ontologies/EUPATH</a:t>
            </a:r>
            <a:endParaRPr lang="en-US" dirty="0" smtClean="0">
              <a:hlinkClick r:id="rId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0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5854" y="274638"/>
            <a:ext cx="4950945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EuPath</a:t>
            </a:r>
            <a:r>
              <a:rPr lang="en-US" dirty="0" smtClean="0"/>
              <a:t> Ontology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84" y="4376051"/>
            <a:ext cx="3710645" cy="118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80" y="1590896"/>
            <a:ext cx="5227690" cy="1911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2" y="460066"/>
            <a:ext cx="3458452" cy="619708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2085654" y="2546524"/>
            <a:ext cx="1753226" cy="823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1"/>
          </p:cNvCxnSpPr>
          <p:nvPr/>
        </p:nvCxnSpPr>
        <p:spPr>
          <a:xfrm>
            <a:off x="2650733" y="4184280"/>
            <a:ext cx="2021851" cy="7861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9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472142"/>
            <a:ext cx="4169194" cy="962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26674" y="266953"/>
            <a:ext cx="4617326" cy="175432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Coming </a:t>
            </a:r>
            <a:r>
              <a:rPr lang="en-US" dirty="0" smtClean="0"/>
              <a:t>soon </a:t>
            </a:r>
            <a:r>
              <a:rPr lang="en-US" dirty="0"/>
              <a:t>with initial datasets on malaria surveillance and enteric pathogens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Focus is on people and how their environment impacts </a:t>
            </a:r>
            <a:r>
              <a:rPr lang="en-US" dirty="0" smtClean="0"/>
              <a:t>disease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Data collected on more than a hundred variables for each! 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7480" y="1233251"/>
            <a:ext cx="38335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Brianna Lindsay (project manager) </a:t>
            </a:r>
          </a:p>
          <a:p>
            <a:pPr algn="ctr"/>
            <a:r>
              <a:rPr lang="en-US" sz="1600" dirty="0" smtClean="0"/>
              <a:t>&amp; the </a:t>
            </a:r>
            <a:r>
              <a:rPr lang="en-US" sz="1600" dirty="0" err="1" smtClean="0"/>
              <a:t>EuPathDB</a:t>
            </a:r>
            <a:r>
              <a:rPr lang="en-US" sz="1600" dirty="0" smtClean="0"/>
              <a:t> team</a:t>
            </a:r>
            <a:endParaRPr lang="en-US" sz="1600" dirty="0"/>
          </a:p>
        </p:txBody>
      </p:sp>
      <p:pic>
        <p:nvPicPr>
          <p:cNvPr id="6" name="Picture 5" descr="PRI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7466"/>
            <a:ext cx="9144000" cy="819355"/>
          </a:xfrm>
          <a:prstGeom prst="rect">
            <a:avLst/>
          </a:prstGeom>
        </p:spPr>
      </p:pic>
      <p:pic>
        <p:nvPicPr>
          <p:cNvPr id="7" name="Picture 6" descr="MAL-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641"/>
            <a:ext cx="9144000" cy="1648740"/>
          </a:xfrm>
          <a:prstGeom prst="rect">
            <a:avLst/>
          </a:prstGeom>
        </p:spPr>
      </p:pic>
      <p:pic>
        <p:nvPicPr>
          <p:cNvPr id="9" name="Picture 8" descr="GEM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474"/>
            <a:ext cx="9144000" cy="12729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8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681404"/>
            <a:ext cx="4359661" cy="302191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The </a:t>
            </a:r>
            <a:r>
              <a:rPr lang="en-US" sz="2400" dirty="0" err="1" smtClean="0"/>
              <a:t>EuPathDB</a:t>
            </a:r>
            <a:r>
              <a:rPr lang="en-US" sz="2400" dirty="0" smtClean="0"/>
              <a:t> Ontology helps us:</a:t>
            </a:r>
            <a:br>
              <a:rPr lang="en-US" sz="2400" dirty="0" smtClean="0"/>
            </a:br>
            <a:r>
              <a:rPr lang="en-US" sz="2400" dirty="0" smtClean="0"/>
              <a:t>1. Encode understanding of variables</a:t>
            </a:r>
            <a:br>
              <a:rPr lang="en-US" sz="2400" dirty="0" smtClean="0"/>
            </a:br>
            <a:r>
              <a:rPr lang="en-US" sz="2400" dirty="0" smtClean="0"/>
              <a:t>2. Enable us to track when variables from different projects are about the same entity</a:t>
            </a:r>
            <a:br>
              <a:rPr lang="en-US" sz="2400" dirty="0" smtClean="0"/>
            </a:br>
            <a:r>
              <a:rPr lang="en-US" sz="2400" dirty="0" smtClean="0"/>
              <a:t>3. Provide semantic harmonization across projects for web sites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71983" y="4215310"/>
            <a:ext cx="1929311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Jie</a:t>
            </a:r>
            <a:r>
              <a:rPr lang="en-US" sz="2400" dirty="0" smtClean="0"/>
              <a:t> Zheng</a:t>
            </a:r>
          </a:p>
          <a:p>
            <a:pPr algn="ctr"/>
            <a:r>
              <a:rPr lang="en-US" sz="2400" dirty="0" smtClean="0"/>
              <a:t>Cristian </a:t>
            </a:r>
            <a:r>
              <a:rPr lang="en-US" sz="2400" dirty="0" err="1" smtClean="0"/>
              <a:t>Cocos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548044" y="224204"/>
            <a:ext cx="215757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 column headers from data files (variables)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48043" y="1735161"/>
            <a:ext cx="215757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 to </a:t>
            </a:r>
            <a:r>
              <a:rPr lang="en-US" dirty="0" err="1" smtClean="0"/>
              <a:t>EuPath</a:t>
            </a:r>
            <a:r>
              <a:rPr lang="en-US" dirty="0" smtClean="0"/>
              <a:t> ontology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69256" y="3385476"/>
            <a:ext cx="215757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for in OBO ontologies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16004" y="3385476"/>
            <a:ext cx="215757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previous associated web display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16004" y="4896433"/>
            <a:ext cx="215757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to </a:t>
            </a:r>
            <a:r>
              <a:rPr lang="en-US" dirty="0" err="1" smtClean="0"/>
              <a:t>EuPath</a:t>
            </a:r>
            <a:r>
              <a:rPr lang="en-US" dirty="0" smtClean="0"/>
              <a:t> ontology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29862" y="4896433"/>
            <a:ext cx="215757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to OBO ontology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 flipH="1">
            <a:off x="6626830" y="1138604"/>
            <a:ext cx="1" cy="596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7" idx="0"/>
          </p:cNvCxnSpPr>
          <p:nvPr/>
        </p:nvCxnSpPr>
        <p:spPr>
          <a:xfrm flipH="1">
            <a:off x="5548043" y="2649561"/>
            <a:ext cx="1078787" cy="735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8" idx="0"/>
          </p:cNvCxnSpPr>
          <p:nvPr/>
        </p:nvCxnSpPr>
        <p:spPr>
          <a:xfrm>
            <a:off x="6626830" y="2649561"/>
            <a:ext cx="1267961" cy="735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 flipH="1">
            <a:off x="5008649" y="4299876"/>
            <a:ext cx="539394" cy="596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9" idx="0"/>
          </p:cNvCxnSpPr>
          <p:nvPr/>
        </p:nvCxnSpPr>
        <p:spPr>
          <a:xfrm>
            <a:off x="5548043" y="4299876"/>
            <a:ext cx="2346748" cy="596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  <a:endCxn id="9" idx="1"/>
          </p:cNvCxnSpPr>
          <p:nvPr/>
        </p:nvCxnSpPr>
        <p:spPr>
          <a:xfrm>
            <a:off x="6087435" y="5353633"/>
            <a:ext cx="7285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2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451593"/>
            <a:ext cx="4169194" cy="962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266953"/>
            <a:ext cx="4572000" cy="923330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Mapping to ontologies enables rich and  consistent representation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Web terminology is scientist friendly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 descr="ClinEpiDBfil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602"/>
            <a:ext cx="8622014" cy="4660353"/>
          </a:xfrm>
          <a:prstGeom prst="rect">
            <a:avLst/>
          </a:prstGeom>
        </p:spPr>
      </p:pic>
      <p:pic>
        <p:nvPicPr>
          <p:cNvPr id="4" name="Picture 3" descr="ClinEpiDBStrateg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94" y="1783903"/>
            <a:ext cx="3814148" cy="2561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47" y="1168036"/>
            <a:ext cx="38335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Brianna Lindsay (project manager) </a:t>
            </a:r>
          </a:p>
          <a:p>
            <a:pPr algn="ctr"/>
            <a:r>
              <a:rPr lang="en-US" sz="1600" dirty="0" smtClean="0"/>
              <a:t>&amp; the </a:t>
            </a:r>
            <a:r>
              <a:rPr lang="en-US" sz="1600" dirty="0" err="1" smtClean="0"/>
              <a:t>EuPathDB</a:t>
            </a:r>
            <a:r>
              <a:rPr lang="en-US" sz="1600" dirty="0" smtClean="0"/>
              <a:t> team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7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895" y="1255119"/>
            <a:ext cx="47845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Reification</a:t>
            </a:r>
          </a:p>
          <a:p>
            <a:r>
              <a:rPr lang="en-US" sz="6600" dirty="0" smtClean="0"/>
              <a:t>and referents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420625" y="4023360"/>
            <a:ext cx="81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Ultimately we would like to use the </a:t>
            </a:r>
            <a:r>
              <a:rPr lang="en-US" dirty="0" err="1" smtClean="0"/>
              <a:t>EuPath</a:t>
            </a:r>
            <a:r>
              <a:rPr lang="en-US" dirty="0" smtClean="0"/>
              <a:t> Ontology for instantiation of data on microbiome specimens and epidemiology data in triples that can be used to explore related observations and results across different projects and datasets.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3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Reification and referents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4270"/>
            <a:ext cx="8229600" cy="557373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reification is </a:t>
            </a:r>
            <a:r>
              <a:rPr lang="en-US" sz="4400" dirty="0"/>
              <a:t>making something real, bringing something into being, or making something concrete</a:t>
            </a:r>
            <a:r>
              <a:rPr lang="en-US" sz="4400" dirty="0" smtClean="0"/>
              <a:t>.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en.wikipedia.org/wiki/Reification</a:t>
            </a:r>
            <a:endParaRPr lang="en-US" dirty="0" smtClean="0"/>
          </a:p>
          <a:p>
            <a:pPr lvl="1"/>
            <a:r>
              <a:rPr lang="en-US" dirty="0"/>
              <a:t>Reification (Gestalt psychology), the perception of an object as having more spatial information than is present</a:t>
            </a:r>
          </a:p>
          <a:p>
            <a:pPr lvl="1"/>
            <a:r>
              <a:rPr lang="en-US" dirty="0"/>
              <a:t>Reification (Marxism) (German: </a:t>
            </a:r>
            <a:r>
              <a:rPr lang="en-US" dirty="0" err="1"/>
              <a:t>Verdinglichung</a:t>
            </a:r>
            <a:r>
              <a:rPr lang="en-US" dirty="0"/>
              <a:t>), the consideration, in Marxism, of an abstraction or an object as if it had living existence and abilities (also sometimes called "objectification", but see below)</a:t>
            </a:r>
          </a:p>
          <a:p>
            <a:pPr lvl="1"/>
            <a:r>
              <a:rPr lang="en-US" dirty="0"/>
              <a:t>Reification (computer science), the creation of a data model</a:t>
            </a:r>
          </a:p>
          <a:p>
            <a:pPr lvl="1"/>
            <a:r>
              <a:rPr lang="en-US" dirty="0"/>
              <a:t>Reification (fallacy), the fallacy of treating an abstraction as if it were a real thing</a:t>
            </a:r>
          </a:p>
          <a:p>
            <a:pPr lvl="1"/>
            <a:r>
              <a:rPr lang="en-US" dirty="0"/>
              <a:t>Reification (knowledge representation), the representation of facts and/or assertions</a:t>
            </a:r>
          </a:p>
          <a:p>
            <a:pPr lvl="1"/>
            <a:r>
              <a:rPr lang="en-US" dirty="0"/>
              <a:t>Reification (linguistics), the transformation, in natural-language processing, of a natural-language statement such that actions and events represented by it become quantifiable variables</a:t>
            </a:r>
          </a:p>
          <a:p>
            <a:pPr lvl="1"/>
            <a:r>
              <a:rPr lang="en-US" dirty="0"/>
              <a:t>Reification (statistics), the use of an idealized model to make inferences linking results from a model with experimental </a:t>
            </a:r>
            <a:r>
              <a:rPr lang="en-US" dirty="0" smtClean="0"/>
              <a:t>observations</a:t>
            </a:r>
          </a:p>
          <a:p>
            <a:pPr lvl="1"/>
            <a:endParaRPr lang="en-US" dirty="0" smtClean="0"/>
          </a:p>
          <a:p>
            <a:r>
              <a:rPr lang="en-US" sz="4400" dirty="0"/>
              <a:t>referent: the object or event to which a term or symbol </a:t>
            </a:r>
            <a:r>
              <a:rPr lang="en-US" sz="4400" dirty="0" smtClean="0"/>
              <a:t>refers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www.dictionary.com/browse/referent</a:t>
            </a:r>
            <a:endParaRPr lang="en-US" dirty="0" smtClean="0"/>
          </a:p>
          <a:p>
            <a:pPr lvl="1"/>
            <a:r>
              <a:rPr lang="en-US" dirty="0" smtClean="0"/>
              <a:t>referent </a:t>
            </a:r>
            <a:r>
              <a:rPr lang="en-US" dirty="0"/>
              <a:t>tracking paradigm introduced in 2005 by Werner </a:t>
            </a:r>
            <a:r>
              <a:rPr lang="en-US" dirty="0" err="1"/>
              <a:t>Ceusters</a:t>
            </a:r>
            <a:r>
              <a:rPr lang="en-US" dirty="0"/>
              <a:t>, in which each real world entity is assigned its own unique ID. http://</a:t>
            </a:r>
            <a:r>
              <a:rPr lang="en-US" dirty="0" err="1"/>
              <a:t>org.buffalo.edu</a:t>
            </a:r>
            <a:r>
              <a:rPr lang="en-US" dirty="0"/>
              <a:t>/</a:t>
            </a:r>
            <a:r>
              <a:rPr lang="en-US" dirty="0" err="1"/>
              <a:t>RTSdocument.html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16" y="35517"/>
            <a:ext cx="24857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Reification and referents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5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Elbow Connector 28"/>
          <p:cNvCxnSpPr>
            <a:stCxn id="41" idx="0"/>
            <a:endCxn id="69" idx="1"/>
          </p:cNvCxnSpPr>
          <p:nvPr/>
        </p:nvCxnSpPr>
        <p:spPr>
          <a:xfrm flipV="1">
            <a:off x="5335897" y="3696895"/>
            <a:ext cx="688969" cy="1849339"/>
          </a:xfrm>
          <a:prstGeom prst="bentConnector3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Hexagon 32"/>
          <p:cNvSpPr/>
          <p:nvPr/>
        </p:nvSpPr>
        <p:spPr>
          <a:xfrm>
            <a:off x="409072" y="2769276"/>
            <a:ext cx="1221379" cy="1052913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PMBB LIMS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413487" y="1571688"/>
            <a:ext cx="900234" cy="3448089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4133575" y="1571688"/>
            <a:ext cx="1202322" cy="11252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13721" y="1668138"/>
            <a:ext cx="819855" cy="4983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13721" y="2318864"/>
            <a:ext cx="819855" cy="305737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13487" y="1861038"/>
            <a:ext cx="112530" cy="302036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51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526017" y="1861037"/>
            <a:ext cx="112530" cy="302036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94402" y="5215410"/>
            <a:ext cx="955685" cy="749649"/>
            <a:chOff x="498343" y="5453741"/>
            <a:chExt cx="955685" cy="749649"/>
          </a:xfrm>
        </p:grpSpPr>
        <p:sp>
          <p:nvSpPr>
            <p:cNvPr id="16" name="TextBox 15"/>
            <p:cNvSpPr txBox="1"/>
            <p:nvPr/>
          </p:nvSpPr>
          <p:spPr>
            <a:xfrm>
              <a:off x="498343" y="5453741"/>
              <a:ext cx="8258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/>
                  </a:solidFill>
                </a:rPr>
                <a:t>Diagnoses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8343" y="5606141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4"/>
                  </a:solidFill>
                </a:rPr>
                <a:t>Labs</a:t>
              </a:r>
              <a:endParaRPr lang="en-US" sz="1200" dirty="0">
                <a:solidFill>
                  <a:schemeClr val="accent4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8343" y="5773991"/>
              <a:ext cx="9556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</a:rPr>
                <a:t>Medications</a:t>
              </a:r>
              <a:endParaRPr lang="en-US" sz="1200" dirty="0">
                <a:solidFill>
                  <a:schemeClr val="accent3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8343" y="5926391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5"/>
                  </a:solidFill>
                </a:rPr>
                <a:t>Procedures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638547" y="1861038"/>
            <a:ext cx="112530" cy="30203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66538" y="1861038"/>
            <a:ext cx="105707" cy="30203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  <a:alpha val="52000"/>
                </a:schemeClr>
              </a:gs>
              <a:gs pos="100000">
                <a:schemeClr val="accent5">
                  <a:tint val="50000"/>
                  <a:shade val="100000"/>
                  <a:satMod val="350000"/>
                  <a:alpha val="52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46287" y="3187423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Penn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Store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2413487" y="2166464"/>
            <a:ext cx="900234" cy="14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" idx="4"/>
          </p:cNvCxnSpPr>
          <p:nvPr/>
        </p:nvCxnSpPr>
        <p:spPr>
          <a:xfrm>
            <a:off x="3313721" y="3295733"/>
            <a:ext cx="807798" cy="634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133576" y="1861039"/>
            <a:ext cx="288884" cy="6909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4422460" y="1853660"/>
            <a:ext cx="309791" cy="69091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732251" y="1856414"/>
            <a:ext cx="359247" cy="69091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091498" y="1861039"/>
            <a:ext cx="244399" cy="69091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144098" y="1861039"/>
            <a:ext cx="120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PMBB Participants View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59"/>
          <p:cNvCxnSpPr>
            <a:stCxn id="33" idx="0"/>
            <a:endCxn id="4" idx="2"/>
          </p:cNvCxnSpPr>
          <p:nvPr/>
        </p:nvCxnSpPr>
        <p:spPr>
          <a:xfrm>
            <a:off x="1630451" y="3295733"/>
            <a:ext cx="7830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2" name="Picture 61" descr="md0006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02" y="2207728"/>
            <a:ext cx="1239034" cy="2978336"/>
          </a:xfrm>
          <a:prstGeom prst="rect">
            <a:avLst/>
          </a:prstGeom>
        </p:spPr>
      </p:pic>
      <p:pic>
        <p:nvPicPr>
          <p:cNvPr id="69" name="Picture 68" descr="733295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66" y="2178379"/>
            <a:ext cx="1236125" cy="3037031"/>
          </a:xfrm>
          <a:prstGeom prst="rect">
            <a:avLst/>
          </a:prstGeom>
        </p:spPr>
      </p:pic>
      <p:cxnSp>
        <p:nvCxnSpPr>
          <p:cNvPr id="71" name="Elbow Connector 70"/>
          <p:cNvCxnSpPr>
            <a:stCxn id="69" idx="1"/>
            <a:endCxn id="5" idx="4"/>
          </p:cNvCxnSpPr>
          <p:nvPr/>
        </p:nvCxnSpPr>
        <p:spPr>
          <a:xfrm rot="10800000">
            <a:off x="5335898" y="2134313"/>
            <a:ext cx="688969" cy="156258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9" idx="1"/>
            <a:endCxn id="37" idx="0"/>
          </p:cNvCxnSpPr>
          <p:nvPr/>
        </p:nvCxnSpPr>
        <p:spPr>
          <a:xfrm rot="10800000" flipV="1">
            <a:off x="5335898" y="3696894"/>
            <a:ext cx="688969" cy="233657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9" idx="3"/>
            <a:endCxn id="62" idx="1"/>
          </p:cNvCxnSpPr>
          <p:nvPr/>
        </p:nvCxnSpPr>
        <p:spPr>
          <a:xfrm>
            <a:off x="7260991" y="3696895"/>
            <a:ext cx="317511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024865" y="5249431"/>
            <a:ext cx="123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PMBB Data Broker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7479563" y="5261337"/>
            <a:ext cx="133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Investigator</a:t>
            </a:r>
            <a:endParaRPr lang="en-US" dirty="0"/>
          </a:p>
        </p:txBody>
      </p:sp>
      <p:sp>
        <p:nvSpPr>
          <p:cNvPr id="37" name="Hexagon 36"/>
          <p:cNvSpPr/>
          <p:nvPr/>
        </p:nvSpPr>
        <p:spPr>
          <a:xfrm>
            <a:off x="4114518" y="3404095"/>
            <a:ext cx="1221379" cy="1052913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Penn Seek</a:t>
            </a:r>
          </a:p>
        </p:txBody>
      </p:sp>
      <p:sp>
        <p:nvSpPr>
          <p:cNvPr id="41" name="Hexagon 40"/>
          <p:cNvSpPr/>
          <p:nvPr/>
        </p:nvSpPr>
        <p:spPr>
          <a:xfrm>
            <a:off x="4114518" y="5019777"/>
            <a:ext cx="1221379" cy="1052913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Geno-mics</a:t>
            </a:r>
            <a:r>
              <a:rPr lang="en-US" dirty="0" smtClean="0"/>
              <a:t>?</a:t>
            </a:r>
          </a:p>
        </p:txBody>
      </p:sp>
      <p:cxnSp>
        <p:nvCxnSpPr>
          <p:cNvPr id="12" name="Straight Connector 11"/>
          <p:cNvCxnSpPr>
            <a:stCxn id="33" idx="1"/>
          </p:cNvCxnSpPr>
          <p:nvPr/>
        </p:nvCxnSpPr>
        <p:spPr>
          <a:xfrm>
            <a:off x="1367223" y="3822189"/>
            <a:ext cx="50233" cy="269220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41" idx="2"/>
          </p:cNvCxnSpPr>
          <p:nvPr/>
        </p:nvCxnSpPr>
        <p:spPr>
          <a:xfrm flipV="1">
            <a:off x="1417456" y="6072690"/>
            <a:ext cx="2960290" cy="441703"/>
          </a:xfrm>
          <a:prstGeom prst="bentConnector2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399188"/>
            <a:ext cx="8229600" cy="1018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Penn Medicine </a:t>
            </a:r>
            <a:r>
              <a:rPr lang="en-US" dirty="0" err="1" smtClean="0"/>
              <a:t>BioBank</a:t>
            </a:r>
            <a:r>
              <a:rPr lang="en-US" dirty="0" smtClean="0"/>
              <a:t> (PMBB) Queries – Current Day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8016" y="35517"/>
            <a:ext cx="24857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Reification and referents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6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434"/>
            <a:ext cx="8229600" cy="914203"/>
          </a:xfrm>
        </p:spPr>
        <p:txBody>
          <a:bodyPr>
            <a:normAutofit fontScale="90000"/>
          </a:bodyPr>
          <a:lstStyle/>
          <a:p>
            <a:r>
              <a:rPr lang="en-US" dirty="0"/>
              <a:t>TURBO: Transforming and Unifying Research with Biomedical Ontologies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</a:t>
            </a:r>
            <a:r>
              <a:rPr lang="en-US" dirty="0" smtClean="0"/>
              <a:t>sing ontologies for cleaning up, integrating, and interpreting clinical data for research</a:t>
            </a:r>
          </a:p>
          <a:p>
            <a:r>
              <a:rPr lang="en-US" dirty="0" smtClean="0"/>
              <a:t>Initial focus is on </a:t>
            </a:r>
            <a:r>
              <a:rPr lang="en-US" dirty="0" err="1" smtClean="0"/>
              <a:t>biobank</a:t>
            </a:r>
            <a:r>
              <a:rPr lang="en-US" dirty="0" smtClean="0"/>
              <a:t> specimens and their donors</a:t>
            </a:r>
          </a:p>
          <a:p>
            <a:pPr lvl="1"/>
            <a:r>
              <a:rPr lang="en-US" dirty="0" smtClean="0"/>
              <a:t>these can include microbiome specimens</a:t>
            </a:r>
          </a:p>
          <a:p>
            <a:r>
              <a:rPr lang="en-US" dirty="0" smtClean="0"/>
              <a:t>Key processes are transforming relational data to triples, referent tracking, and generating assertions based on data.</a:t>
            </a:r>
          </a:p>
          <a:p>
            <a:r>
              <a:rPr lang="en-US" dirty="0" smtClean="0"/>
              <a:t>Does NOT use </a:t>
            </a:r>
            <a:r>
              <a:rPr lang="en-US" dirty="0" err="1" smtClean="0"/>
              <a:t>EuPath</a:t>
            </a:r>
            <a:r>
              <a:rPr lang="en-US" dirty="0" smtClean="0"/>
              <a:t> ontology; uses a different application ontology (TURBO ontology) that is also BFO/OBI/OBO based.</a:t>
            </a:r>
          </a:p>
          <a:p>
            <a:r>
              <a:rPr lang="en-US" b="1" i="1" dirty="0" smtClean="0"/>
              <a:t>Work in progress!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18016" y="35517"/>
            <a:ext cx="24857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Reification and referents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1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Hexagon 42"/>
          <p:cNvSpPr/>
          <p:nvPr/>
        </p:nvSpPr>
        <p:spPr>
          <a:xfrm>
            <a:off x="4114517" y="1573036"/>
            <a:ext cx="1221379" cy="1052913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3" name="Hexagon 32"/>
          <p:cNvSpPr/>
          <p:nvPr/>
        </p:nvSpPr>
        <p:spPr>
          <a:xfrm>
            <a:off x="409071" y="2728161"/>
            <a:ext cx="1221379" cy="1052913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PMBB LIMS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413486" y="1530573"/>
            <a:ext cx="900234" cy="3448089"/>
          </a:xfrm>
          <a:prstGeom prst="ca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endCxn id="43" idx="4"/>
          </p:cNvCxnSpPr>
          <p:nvPr/>
        </p:nvCxnSpPr>
        <p:spPr>
          <a:xfrm flipV="1">
            <a:off x="3313720" y="1573036"/>
            <a:ext cx="1064025" cy="55231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3" idx="2"/>
          </p:cNvCxnSpPr>
          <p:nvPr/>
        </p:nvCxnSpPr>
        <p:spPr>
          <a:xfrm>
            <a:off x="3313720" y="2277749"/>
            <a:ext cx="1064025" cy="34820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13486" y="1819923"/>
            <a:ext cx="112530" cy="302036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51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526016" y="1819922"/>
            <a:ext cx="112530" cy="302036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94401" y="5174295"/>
            <a:ext cx="955685" cy="749649"/>
            <a:chOff x="498343" y="5453741"/>
            <a:chExt cx="955685" cy="749649"/>
          </a:xfrm>
        </p:grpSpPr>
        <p:sp>
          <p:nvSpPr>
            <p:cNvPr id="16" name="TextBox 15"/>
            <p:cNvSpPr txBox="1"/>
            <p:nvPr/>
          </p:nvSpPr>
          <p:spPr>
            <a:xfrm>
              <a:off x="498343" y="5453741"/>
              <a:ext cx="8258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/>
                  </a:solidFill>
                </a:rPr>
                <a:t>Diagnoses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8343" y="5606141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4"/>
                  </a:solidFill>
                </a:rPr>
                <a:t>Labs</a:t>
              </a:r>
              <a:endParaRPr lang="en-US" sz="1200" dirty="0">
                <a:solidFill>
                  <a:schemeClr val="accent4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8343" y="5773991"/>
              <a:ext cx="9556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</a:rPr>
                <a:t>Medications</a:t>
              </a:r>
              <a:endParaRPr lang="en-US" sz="1200" dirty="0">
                <a:solidFill>
                  <a:schemeClr val="accent3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8343" y="5926391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5"/>
                  </a:solidFill>
                </a:rPr>
                <a:t>Procedures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638546" y="1819923"/>
            <a:ext cx="112530" cy="302036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66537" y="1819923"/>
            <a:ext cx="105707" cy="30203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  <a:alpha val="52000"/>
                </a:schemeClr>
              </a:gs>
              <a:gs pos="100000">
                <a:schemeClr val="accent5">
                  <a:tint val="50000"/>
                  <a:shade val="100000"/>
                  <a:satMod val="350000"/>
                  <a:alpha val="52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46286" y="3146308"/>
            <a:ext cx="8519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Penn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Store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2413486" y="2125349"/>
            <a:ext cx="900234" cy="14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" idx="4"/>
          </p:cNvCxnSpPr>
          <p:nvPr/>
        </p:nvCxnSpPr>
        <p:spPr>
          <a:xfrm>
            <a:off x="3313720" y="3254618"/>
            <a:ext cx="807798" cy="634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3" idx="0"/>
            <a:endCxn id="4" idx="2"/>
          </p:cNvCxnSpPr>
          <p:nvPr/>
        </p:nvCxnSpPr>
        <p:spPr>
          <a:xfrm>
            <a:off x="1630450" y="3254618"/>
            <a:ext cx="7830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2" name="Picture 61" descr="md0006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01" y="2166613"/>
            <a:ext cx="1239034" cy="2978336"/>
          </a:xfrm>
          <a:prstGeom prst="rect">
            <a:avLst/>
          </a:prstGeom>
        </p:spPr>
      </p:pic>
      <p:pic>
        <p:nvPicPr>
          <p:cNvPr id="69" name="Picture 68" descr="733295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33" y="2137264"/>
            <a:ext cx="786057" cy="1931261"/>
          </a:xfrm>
          <a:prstGeom prst="rect">
            <a:avLst/>
          </a:prstGeom>
        </p:spPr>
      </p:pic>
      <p:cxnSp>
        <p:nvCxnSpPr>
          <p:cNvPr id="71" name="Elbow Connector 70"/>
          <p:cNvCxnSpPr>
            <a:stCxn id="69" idx="1"/>
          </p:cNvCxnSpPr>
          <p:nvPr/>
        </p:nvCxnSpPr>
        <p:spPr>
          <a:xfrm rot="10800000">
            <a:off x="5335897" y="2093199"/>
            <a:ext cx="1139037" cy="1009697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9" idx="1"/>
            <a:endCxn id="37" idx="0"/>
          </p:cNvCxnSpPr>
          <p:nvPr/>
        </p:nvCxnSpPr>
        <p:spPr>
          <a:xfrm rot="10800000" flipV="1">
            <a:off x="5335897" y="3102895"/>
            <a:ext cx="1139037" cy="78654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9" idx="3"/>
            <a:endCxn id="62" idx="1"/>
          </p:cNvCxnSpPr>
          <p:nvPr/>
        </p:nvCxnSpPr>
        <p:spPr>
          <a:xfrm>
            <a:off x="7260990" y="3102895"/>
            <a:ext cx="317511" cy="5528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342375" y="4085026"/>
            <a:ext cx="123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PMBB Data Broker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7479562" y="5220222"/>
            <a:ext cx="133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Investigator</a:t>
            </a:r>
            <a:endParaRPr lang="en-US" dirty="0"/>
          </a:p>
        </p:txBody>
      </p:sp>
      <p:sp>
        <p:nvSpPr>
          <p:cNvPr id="37" name="Hexagon 36"/>
          <p:cNvSpPr/>
          <p:nvPr/>
        </p:nvSpPr>
        <p:spPr>
          <a:xfrm>
            <a:off x="4114517" y="3362980"/>
            <a:ext cx="1221379" cy="1052913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Penn Seek</a:t>
            </a:r>
          </a:p>
        </p:txBody>
      </p:sp>
      <p:sp>
        <p:nvSpPr>
          <p:cNvPr id="41" name="Hexagon 40"/>
          <p:cNvSpPr/>
          <p:nvPr/>
        </p:nvSpPr>
        <p:spPr>
          <a:xfrm>
            <a:off x="4114517" y="4978662"/>
            <a:ext cx="1221379" cy="1052913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Penn </a:t>
            </a:r>
            <a:r>
              <a:rPr lang="en-US" dirty="0" err="1" smtClean="0"/>
              <a:t>Omics</a:t>
            </a:r>
            <a:endParaRPr lang="en-US" dirty="0" smtClean="0"/>
          </a:p>
        </p:txBody>
      </p:sp>
      <p:cxnSp>
        <p:nvCxnSpPr>
          <p:cNvPr id="12" name="Straight Connector 11"/>
          <p:cNvCxnSpPr>
            <a:stCxn id="33" idx="1"/>
          </p:cNvCxnSpPr>
          <p:nvPr/>
        </p:nvCxnSpPr>
        <p:spPr>
          <a:xfrm>
            <a:off x="1367222" y="3781074"/>
            <a:ext cx="50233" cy="26922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41" idx="2"/>
          </p:cNvCxnSpPr>
          <p:nvPr/>
        </p:nvCxnSpPr>
        <p:spPr>
          <a:xfrm flipV="1">
            <a:off x="1417455" y="6031575"/>
            <a:ext cx="2960290" cy="44170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41" idx="0"/>
            <a:endCxn id="69" idx="1"/>
          </p:cNvCxnSpPr>
          <p:nvPr/>
        </p:nvCxnSpPr>
        <p:spPr>
          <a:xfrm flipV="1">
            <a:off x="5335896" y="3102895"/>
            <a:ext cx="1139037" cy="240222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77745" y="1573036"/>
            <a:ext cx="164592" cy="105291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51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547086" y="1566741"/>
            <a:ext cx="164592" cy="105291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711678" y="1573036"/>
            <a:ext cx="164592" cy="10529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876270" y="1573036"/>
            <a:ext cx="164592" cy="10640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  <a:alpha val="52000"/>
                </a:schemeClr>
              </a:gs>
              <a:gs pos="100000">
                <a:schemeClr val="accent5">
                  <a:tint val="50000"/>
                  <a:shade val="100000"/>
                  <a:satMod val="350000"/>
                  <a:alpha val="52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133576" y="1924274"/>
            <a:ext cx="120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TURBO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TURBO System</a:t>
            </a:r>
            <a:endParaRPr lang="en-US" dirty="0"/>
          </a:p>
        </p:txBody>
      </p:sp>
      <p:cxnSp>
        <p:nvCxnSpPr>
          <p:cNvPr id="35" name="Elbow Connector 34"/>
          <p:cNvCxnSpPr>
            <a:stCxn id="87" idx="1"/>
            <a:endCxn id="37" idx="0"/>
          </p:cNvCxnSpPr>
          <p:nvPr/>
        </p:nvCxnSpPr>
        <p:spPr>
          <a:xfrm rot="10800000">
            <a:off x="5335896" y="3889438"/>
            <a:ext cx="2143666" cy="1515451"/>
          </a:xfrm>
          <a:prstGeom prst="bentConnector3">
            <a:avLst>
              <a:gd name="adj1" fmla="val 73275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8016" y="35517"/>
            <a:ext cx="24857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Reification and referents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1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biomeDBbioRx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9" y="1207232"/>
            <a:ext cx="7749968" cy="485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73" y="523314"/>
            <a:ext cx="4152900" cy="78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7305" y="6180997"/>
            <a:ext cx="45704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http://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microbiomedb.org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/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61995" y="3681486"/>
            <a:ext cx="1222344" cy="1027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39128" y="3164440"/>
            <a:ext cx="81165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55" y="257203"/>
            <a:ext cx="8229600" cy="75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TURBO System </a:t>
            </a:r>
            <a:endParaRPr lang="en-US" dirty="0"/>
          </a:p>
        </p:txBody>
      </p:sp>
      <p:sp>
        <p:nvSpPr>
          <p:cNvPr id="3" name="Can 2"/>
          <p:cNvSpPr/>
          <p:nvPr/>
        </p:nvSpPr>
        <p:spPr>
          <a:xfrm>
            <a:off x="351632" y="2239480"/>
            <a:ext cx="646668" cy="7834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202228" y="1217331"/>
            <a:ext cx="1019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RDMS </a:t>
            </a:r>
          </a:p>
          <a:p>
            <a:r>
              <a:rPr lang="en-US" sz="2400" dirty="0" smtClean="0"/>
              <a:t>source</a:t>
            </a:r>
            <a:endParaRPr lang="en-US" sz="2400" dirty="0"/>
          </a:p>
        </p:txBody>
      </p:sp>
      <p:pic>
        <p:nvPicPr>
          <p:cNvPr id="5" name="Picture 4" descr="733295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8" y="3623232"/>
            <a:ext cx="742882" cy="18251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96775" y="2447209"/>
            <a:ext cx="403564" cy="36797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3760741" y="2839605"/>
            <a:ext cx="403564" cy="380803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Connector 9"/>
          <p:cNvCxnSpPr>
            <a:stCxn id="6" idx="3"/>
            <a:endCxn id="7" idx="7"/>
          </p:cNvCxnSpPr>
          <p:nvPr/>
        </p:nvCxnSpPr>
        <p:spPr>
          <a:xfrm flipH="1">
            <a:off x="4105204" y="2761296"/>
            <a:ext cx="250672" cy="134076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5"/>
          </p:cNvCxnSpPr>
          <p:nvPr/>
        </p:nvCxnSpPr>
        <p:spPr>
          <a:xfrm>
            <a:off x="4105204" y="3164641"/>
            <a:ext cx="322135" cy="9277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42640" y="1876417"/>
            <a:ext cx="2269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TURBO </a:t>
            </a:r>
            <a:r>
              <a:rPr lang="en-US" sz="2400" dirty="0" err="1" smtClean="0"/>
              <a:t>GraphDB</a:t>
            </a:r>
            <a:endParaRPr lang="en-US" sz="2400" dirty="0"/>
          </a:p>
        </p:txBody>
      </p:sp>
      <p:sp>
        <p:nvSpPr>
          <p:cNvPr id="14" name="Sun 13"/>
          <p:cNvSpPr/>
          <p:nvPr/>
        </p:nvSpPr>
        <p:spPr>
          <a:xfrm>
            <a:off x="3735343" y="4047734"/>
            <a:ext cx="997042" cy="830913"/>
          </a:xfrm>
          <a:prstGeom prst="sun">
            <a:avLst/>
          </a:prstGeom>
          <a:solidFill>
            <a:srgbClr val="00800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Sun 14"/>
          <p:cNvSpPr/>
          <p:nvPr/>
        </p:nvSpPr>
        <p:spPr>
          <a:xfrm>
            <a:off x="6253346" y="4592405"/>
            <a:ext cx="997042" cy="830913"/>
          </a:xfrm>
          <a:prstGeom prst="su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3179516" y="4748075"/>
            <a:ext cx="228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Referent Tracker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34773" y="5340312"/>
            <a:ext cx="207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Conclusionator</a:t>
            </a:r>
            <a:endParaRPr lang="en-US" sz="2400" dirty="0"/>
          </a:p>
        </p:txBody>
      </p:sp>
      <p:pic>
        <p:nvPicPr>
          <p:cNvPr id="18" name="Picture 17" descr="md0006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66" y="1460055"/>
            <a:ext cx="730546" cy="1756054"/>
          </a:xfrm>
          <a:prstGeom prst="rect">
            <a:avLst/>
          </a:prstGeom>
        </p:spPr>
      </p:pic>
      <p:pic>
        <p:nvPicPr>
          <p:cNvPr id="19" name="Picture 18" descr="733295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99" y="1412948"/>
            <a:ext cx="714883" cy="1756394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endCxn id="18" idx="1"/>
          </p:cNvCxnSpPr>
          <p:nvPr/>
        </p:nvCxnSpPr>
        <p:spPr>
          <a:xfrm>
            <a:off x="7369083" y="2338082"/>
            <a:ext cx="46158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7122" y="3099432"/>
            <a:ext cx="177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PMBB Data Broker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23387" y="3216109"/>
            <a:ext cx="144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Investigator</a:t>
            </a:r>
            <a:endParaRPr lang="en-US" dirty="0"/>
          </a:p>
        </p:txBody>
      </p:sp>
      <p:sp>
        <p:nvSpPr>
          <p:cNvPr id="26" name="Sun 25"/>
          <p:cNvSpPr/>
          <p:nvPr/>
        </p:nvSpPr>
        <p:spPr>
          <a:xfrm>
            <a:off x="1718539" y="2562691"/>
            <a:ext cx="1040137" cy="927144"/>
          </a:xfrm>
          <a:prstGeom prst="su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/>
          <p:cNvSpPr txBox="1"/>
          <p:nvPr/>
        </p:nvSpPr>
        <p:spPr>
          <a:xfrm>
            <a:off x="1930548" y="3579455"/>
            <a:ext cx="992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Karma</a:t>
            </a:r>
          </a:p>
          <a:p>
            <a:pPr algn="ctr"/>
            <a:r>
              <a:rPr lang="en-US" sz="2400" dirty="0" smtClean="0"/>
              <a:t>D2RQ</a:t>
            </a:r>
            <a:endParaRPr lang="en-US" sz="2400" dirty="0"/>
          </a:p>
        </p:txBody>
      </p:sp>
      <p:sp>
        <p:nvSpPr>
          <p:cNvPr id="28" name="Folded Corner 27"/>
          <p:cNvSpPr/>
          <p:nvPr/>
        </p:nvSpPr>
        <p:spPr>
          <a:xfrm>
            <a:off x="1221858" y="5469527"/>
            <a:ext cx="708690" cy="738580"/>
          </a:xfrm>
          <a:prstGeom prst="foldedCorner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8855" y="6256943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TURBO ontology</a:t>
            </a:r>
            <a:endParaRPr lang="en-US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808465" y="6208107"/>
            <a:ext cx="997042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62523" y="6256943"/>
            <a:ext cx="77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Uses</a:t>
            </a:r>
            <a:endParaRPr lang="en-US" sz="2400" dirty="0"/>
          </a:p>
        </p:txBody>
      </p:sp>
      <p:cxnSp>
        <p:nvCxnSpPr>
          <p:cNvPr id="34" name="Straight Arrow Connector 33"/>
          <p:cNvCxnSpPr>
            <a:endCxn id="3" idx="3"/>
          </p:cNvCxnSpPr>
          <p:nvPr/>
        </p:nvCxnSpPr>
        <p:spPr>
          <a:xfrm flipH="1" flipV="1">
            <a:off x="674966" y="3022913"/>
            <a:ext cx="1598" cy="4669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998300" y="3360571"/>
            <a:ext cx="917834" cy="6871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13955" y="5007862"/>
            <a:ext cx="307903" cy="4616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lded Corner 40"/>
          <p:cNvSpPr/>
          <p:nvPr/>
        </p:nvSpPr>
        <p:spPr>
          <a:xfrm>
            <a:off x="1718539" y="1318948"/>
            <a:ext cx="708690" cy="738580"/>
          </a:xfrm>
          <a:prstGeom prst="foldedCorner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388365" y="1318948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R2RML</a:t>
            </a:r>
            <a:endParaRPr lang="en-US" sz="2400" dirty="0"/>
          </a:p>
        </p:txBody>
      </p:sp>
      <p:cxnSp>
        <p:nvCxnSpPr>
          <p:cNvPr id="44" name="Straight Arrow Connector 43"/>
          <p:cNvCxnSpPr>
            <a:stCxn id="26" idx="1"/>
            <a:endCxn id="3" idx="4"/>
          </p:cNvCxnSpPr>
          <p:nvPr/>
        </p:nvCxnSpPr>
        <p:spPr>
          <a:xfrm flipH="1" flipV="1">
            <a:off x="998300" y="2631197"/>
            <a:ext cx="720239" cy="3950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6" idx="0"/>
            <a:endCxn id="41" idx="2"/>
          </p:cNvCxnSpPr>
          <p:nvPr/>
        </p:nvCxnSpPr>
        <p:spPr>
          <a:xfrm flipH="1" flipV="1">
            <a:off x="2072884" y="2057528"/>
            <a:ext cx="165724" cy="5051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7" idx="2"/>
          </p:cNvCxnSpPr>
          <p:nvPr/>
        </p:nvCxnSpPr>
        <p:spPr>
          <a:xfrm flipV="1">
            <a:off x="3004928" y="3030007"/>
            <a:ext cx="755813" cy="1904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023125" y="2161046"/>
            <a:ext cx="1823296" cy="4701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072885" y="5175401"/>
            <a:ext cx="4180461" cy="8427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937730" y="2895372"/>
            <a:ext cx="1471826" cy="18527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164306" y="3489835"/>
            <a:ext cx="263033" cy="4154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427339" y="3121859"/>
            <a:ext cx="403564" cy="3679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ectangle 38"/>
          <p:cNvSpPr/>
          <p:nvPr/>
        </p:nvSpPr>
        <p:spPr>
          <a:xfrm>
            <a:off x="18016" y="35517"/>
            <a:ext cx="24857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Reification and referents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3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61614"/>
              </p:ext>
            </p:extLst>
          </p:nvPr>
        </p:nvGraphicFramePr>
        <p:xfrm>
          <a:off x="605910" y="808097"/>
          <a:ext cx="7702050" cy="433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Document" r:id="rId4" imgW="5930900" imgH="3340100" progId="Word.Document.12">
                  <p:embed/>
                </p:oleObj>
              </mc:Choice>
              <mc:Fallback>
                <p:oleObj name="Document" r:id="rId4" imgW="5930900" imgH="334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910" y="808097"/>
                        <a:ext cx="7702050" cy="4337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04848"/>
            <a:ext cx="9144000" cy="10127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</a:t>
            </a:r>
            <a:r>
              <a:rPr lang="en-US" dirty="0"/>
              <a:t>of the process of generating </a:t>
            </a:r>
            <a:r>
              <a:rPr lang="en-US" dirty="0" smtClean="0"/>
              <a:t>the </a:t>
            </a:r>
            <a:r>
              <a:rPr lang="en-US" dirty="0"/>
              <a:t>graph </a:t>
            </a:r>
            <a:r>
              <a:rPr lang="en-US" dirty="0" smtClean="0"/>
              <a:t>for Phenotype Storefront queries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042" y="4475693"/>
            <a:ext cx="88090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The modeling and reification process is used to produce evidence graphs from relational data sources.  The evidence graphs express ground truths (person P exists), information entities (the row associated with biological sex for person P on form C has an entry ‘F’), and assertions (a value of ‘F</a:t>
            </a:r>
            <a:r>
              <a:rPr lang="en-US" i="1"/>
              <a:t>’ </a:t>
            </a:r>
            <a:r>
              <a:rPr lang="en-US" i="1" smtClean="0"/>
              <a:t>denotes </a:t>
            </a:r>
            <a:r>
              <a:rPr lang="en-US" i="1" dirty="0"/>
              <a:t>P is female).  Referent tracking is used during the instantiation process for the uniform assignment of identifiers in the evidence graph (person P always has identifier ID-1234).  The rules engine is used to draw and instantiate conclusions from assertions (there are multiple non-conflicting assertions P is female, so instantiate the conclusion that P is female, and confidence in that conclusion is high).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474" y="1636218"/>
            <a:ext cx="235232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“treating data as about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something real”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16" y="35517"/>
            <a:ext cx="24857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Reification and referents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TURBO development: 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is being driven by a series of “User Stories” (Use Cases) </a:t>
            </a:r>
          </a:p>
          <a:p>
            <a:pPr lvl="1"/>
            <a:r>
              <a:rPr lang="en-US" dirty="0" smtClean="0"/>
              <a:t>Common requests from researchers for patient cohorts and associated specimens.</a:t>
            </a:r>
          </a:p>
          <a:p>
            <a:pPr lvl="1"/>
            <a:r>
              <a:rPr lang="en-US" dirty="0" smtClean="0"/>
              <a:t>Establish short term deliverables that provide demonstrations of what the TURBO system can deliver.</a:t>
            </a:r>
          </a:p>
          <a:p>
            <a:pPr lvl="1"/>
            <a:r>
              <a:rPr lang="en-US" dirty="0" smtClean="0"/>
              <a:t>Focus story on addressing one type of problem associated with the requested data.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016" y="35517"/>
            <a:ext cx="24857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Reification and referents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6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40" y="760288"/>
            <a:ext cx="8668784" cy="4726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</a:t>
            </a:r>
            <a:r>
              <a:rPr lang="en-US" smtClean="0"/>
              <a:t>TURBO deliver: First </a:t>
            </a:r>
            <a:r>
              <a:rPr lang="en-US" dirty="0"/>
              <a:t>u</a:t>
            </a:r>
            <a:r>
              <a:rPr lang="en-US" dirty="0" smtClean="0"/>
              <a:t>ser </a:t>
            </a:r>
            <a:r>
              <a:rPr lang="en-US" dirty="0"/>
              <a:t>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109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Heather </a:t>
            </a:r>
            <a:r>
              <a:rPr lang="en-US" dirty="0"/>
              <a:t>Williams, David </a:t>
            </a:r>
            <a:r>
              <a:rPr lang="en-US" dirty="0" err="1"/>
              <a:t>Birtwell</a:t>
            </a:r>
            <a:r>
              <a:rPr lang="en-US" dirty="0"/>
              <a:t>, Hayden Freedman, Mark </a:t>
            </a:r>
            <a:r>
              <a:rPr lang="en-US" dirty="0" smtClean="0"/>
              <a:t>Miller </a:t>
            </a:r>
            <a:endParaRPr lang="en-US" dirty="0"/>
          </a:p>
          <a:p>
            <a:r>
              <a:rPr lang="en-US" dirty="0"/>
              <a:t>There are </a:t>
            </a:r>
            <a:r>
              <a:rPr lang="en-US" dirty="0" smtClean="0"/>
              <a:t>files </a:t>
            </a:r>
            <a:r>
              <a:rPr lang="en-US" dirty="0"/>
              <a:t>that contain data about </a:t>
            </a:r>
            <a:r>
              <a:rPr lang="en-US" dirty="0" smtClean="0"/>
              <a:t>patients, healthcare encounters, and patient-encounter links. These </a:t>
            </a:r>
            <a:r>
              <a:rPr lang="en-US" dirty="0"/>
              <a:t>data </a:t>
            </a:r>
            <a:r>
              <a:rPr lang="en-US" dirty="0" smtClean="0"/>
              <a:t>are </a:t>
            </a:r>
            <a:r>
              <a:rPr lang="en-US" dirty="0"/>
              <a:t>loaded into the TURBO graph </a:t>
            </a:r>
            <a:r>
              <a:rPr lang="en-US" dirty="0" smtClean="0"/>
              <a:t>and then conclusions are made about what are they in reality. </a:t>
            </a:r>
            <a:r>
              <a:rPr lang="en-US" dirty="0"/>
              <a:t>The following questions will be asked: </a:t>
            </a:r>
          </a:p>
          <a:p>
            <a:pPr lvl="1"/>
            <a:r>
              <a:rPr lang="en-US" dirty="0"/>
              <a:t>What are the conflicting data in these two data sources?</a:t>
            </a:r>
          </a:p>
          <a:p>
            <a:pPr lvl="1"/>
            <a:r>
              <a:rPr lang="en-US" dirty="0"/>
              <a:t>How many patients of biological sex Male who are between the ages of 18 and 40 have </a:t>
            </a:r>
            <a:r>
              <a:rPr lang="en-US" dirty="0" smtClean="0"/>
              <a:t>been assigned a diagnosis </a:t>
            </a:r>
            <a:r>
              <a:rPr lang="en-US" dirty="0"/>
              <a:t>for heart attack?</a:t>
            </a:r>
          </a:p>
          <a:p>
            <a:pPr lvl="1"/>
            <a:r>
              <a:rPr lang="en-US" dirty="0"/>
              <a:t>How many patients of biological sex Female who are </a:t>
            </a:r>
            <a:r>
              <a:rPr lang="en-US" dirty="0" smtClean="0"/>
              <a:t>between </a:t>
            </a:r>
            <a:r>
              <a:rPr lang="en-US" dirty="0"/>
              <a:t>the ages of 22 and 50 have </a:t>
            </a:r>
            <a:r>
              <a:rPr lang="en-US" dirty="0" smtClean="0"/>
              <a:t>been assigned a diagnosis </a:t>
            </a:r>
            <a:r>
              <a:rPr lang="en-US" dirty="0"/>
              <a:t>for heart attack</a:t>
            </a:r>
            <a:r>
              <a:rPr lang="en-US" dirty="0" smtClean="0"/>
              <a:t>?</a:t>
            </a:r>
          </a:p>
          <a:p>
            <a:r>
              <a:rPr lang="en-US" dirty="0"/>
              <a:t>The data sources have the </a:t>
            </a:r>
            <a:r>
              <a:rPr lang="en-US" dirty="0" smtClean="0"/>
              <a:t>columns addressing the following but inconsistently across files: </a:t>
            </a:r>
            <a:endParaRPr lang="en-US" dirty="0"/>
          </a:p>
          <a:p>
            <a:pPr lvl="1"/>
            <a:r>
              <a:rPr lang="en-US" dirty="0"/>
              <a:t>patient identifier</a:t>
            </a:r>
          </a:p>
          <a:p>
            <a:pPr lvl="1"/>
            <a:r>
              <a:rPr lang="en-US" dirty="0"/>
              <a:t>date of birth</a:t>
            </a:r>
          </a:p>
          <a:p>
            <a:pPr lvl="1"/>
            <a:r>
              <a:rPr lang="en-US" dirty="0" smtClean="0"/>
              <a:t>gender identity datum</a:t>
            </a:r>
            <a:endParaRPr lang="en-US" dirty="0"/>
          </a:p>
          <a:p>
            <a:pPr lvl="1"/>
            <a:r>
              <a:rPr lang="en-US" dirty="0" smtClean="0"/>
              <a:t>ICD </a:t>
            </a:r>
            <a:r>
              <a:rPr lang="en-US" dirty="0"/>
              <a:t>code</a:t>
            </a:r>
          </a:p>
          <a:p>
            <a:pPr lvl="1"/>
            <a:r>
              <a:rPr lang="en-US" dirty="0" smtClean="0"/>
              <a:t>date ICD code was assigned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016" y="35517"/>
            <a:ext cx="24857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Reification and referents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6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TURBO Drivetrain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From  tabular files, Drivetrain uses the Karma </a:t>
            </a:r>
            <a:r>
              <a:rPr lang="en-US" dirty="0"/>
              <a:t>application (http://usc-isi-i2.github.io/karma</a:t>
            </a:r>
            <a:r>
              <a:rPr lang="en-US" dirty="0" smtClean="0"/>
              <a:t>/) and TURBO ontology (Based on OBIB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>
                <a:hlinkClick r:id="rId3"/>
              </a:rPr>
              <a:t>https://github.com/biobanking/biobanking</a:t>
            </a:r>
            <a:r>
              <a:rPr lang="en-US" dirty="0" smtClean="0"/>
              <a:t>) to generate referents to people, their sex, and their birth dates. </a:t>
            </a:r>
          </a:p>
          <a:p>
            <a:r>
              <a:rPr lang="en-US" dirty="0" smtClean="0"/>
              <a:t>Drivetrain is using Scala as application layer and </a:t>
            </a:r>
            <a:r>
              <a:rPr lang="en-US" dirty="0" err="1" smtClean="0"/>
              <a:t>Ontotext</a:t>
            </a:r>
            <a:r>
              <a:rPr lang="en-US" dirty="0" smtClean="0"/>
              <a:t> </a:t>
            </a:r>
            <a:r>
              <a:rPr lang="en-US" dirty="0" err="1" smtClean="0"/>
              <a:t>GraphDB</a:t>
            </a:r>
            <a:r>
              <a:rPr lang="en-US" dirty="0" smtClean="0"/>
              <a:t>.</a:t>
            </a:r>
          </a:p>
          <a:p>
            <a:r>
              <a:rPr lang="en-US" dirty="0" smtClean="0"/>
              <a:t>Drivetrain similarly generates referents to patient health care encounters from a table of health care encounters and encounter (diagnosis) codes. </a:t>
            </a:r>
          </a:p>
          <a:p>
            <a:r>
              <a:rPr lang="en-US" dirty="0" smtClean="0"/>
              <a:t>Referent tracking is used to collapse referents to unique identifiers.</a:t>
            </a:r>
          </a:p>
          <a:p>
            <a:r>
              <a:rPr lang="en-US" dirty="0" smtClean="0"/>
              <a:t>Drivetrain generates assertions (conclusions) based on multiple data sources (which can include conflicts)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ssertions (RDF statements) on biological sex and on birth dates </a:t>
            </a:r>
          </a:p>
          <a:p>
            <a:pPr lvl="1"/>
            <a:r>
              <a:rPr lang="en-US" dirty="0" err="1" smtClean="0"/>
              <a:t>Conclusionating</a:t>
            </a:r>
            <a:r>
              <a:rPr lang="en-US" dirty="0" smtClean="0"/>
              <a:t> processes have plan specifications (rules) that can be changed and tracked (</a:t>
            </a:r>
            <a:r>
              <a:rPr lang="en-US" i="1" dirty="0"/>
              <a:t>P</a:t>
            </a:r>
            <a:r>
              <a:rPr lang="en-US" i="1" dirty="0" smtClean="0"/>
              <a:t>rovenance!)</a:t>
            </a:r>
            <a:endParaRPr lang="en-US" dirty="0" smtClean="0"/>
          </a:p>
          <a:p>
            <a:pPr lvl="1"/>
            <a:r>
              <a:rPr lang="en-US" dirty="0" smtClean="0"/>
              <a:t>Assertions from </a:t>
            </a:r>
            <a:r>
              <a:rPr lang="en-US" dirty="0" err="1" smtClean="0"/>
              <a:t>conclusionating</a:t>
            </a:r>
            <a:r>
              <a:rPr lang="en-US" dirty="0" smtClean="0"/>
              <a:t> process using the same plan go into same named graph. Includes triples linking input data to assertions (‘supported by data’ relation).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016" y="35517"/>
            <a:ext cx="24857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Reification and referents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2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Reification: Transforming relational data to ontology-based </a:t>
            </a:r>
            <a:r>
              <a:rPr lang="en-US" smtClean="0"/>
              <a:t>triples with Karma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067"/>
            <a:ext cx="9144000" cy="298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4211" y="5934670"/>
            <a:ext cx="552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health care  encounter  </a:t>
            </a:r>
            <a:endParaRPr lang="en-US" dirty="0" smtClean="0"/>
          </a:p>
          <a:p>
            <a:r>
              <a:rPr lang="en-US" dirty="0" smtClean="0"/>
              <a:t>Term IRI: http</a:t>
            </a:r>
            <a:r>
              <a:rPr lang="en-US" dirty="0"/>
              <a:t>://</a:t>
            </a:r>
            <a:r>
              <a:rPr lang="en-US" dirty="0" err="1"/>
              <a:t>purl.obolibrary.org</a:t>
            </a:r>
            <a:r>
              <a:rPr lang="en-US" dirty="0"/>
              <a:t>/obo/OGMS_0000097</a:t>
            </a:r>
          </a:p>
        </p:txBody>
      </p:sp>
    </p:spTree>
    <p:extLst>
      <p:ext uri="{BB962C8B-B14F-4D97-AF65-F5344CB8AC3E}">
        <p14:creationId xmlns:p14="http://schemas.microsoft.com/office/powerpoint/2010/main" val="181360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791"/>
            <a:ext cx="9144000" cy="3754052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Shortcut: Transforming relational data to ontology-based triples with Karma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44211" y="5934670"/>
            <a:ext cx="552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health care  encounter  </a:t>
            </a:r>
            <a:endParaRPr lang="en-US" dirty="0" smtClean="0"/>
          </a:p>
          <a:p>
            <a:r>
              <a:rPr lang="en-US" dirty="0" smtClean="0"/>
              <a:t>Term IRI: http</a:t>
            </a:r>
            <a:r>
              <a:rPr lang="en-US" dirty="0"/>
              <a:t>://</a:t>
            </a:r>
            <a:r>
              <a:rPr lang="en-US" dirty="0" err="1"/>
              <a:t>purl.obolibrary.org</a:t>
            </a:r>
            <a:r>
              <a:rPr lang="en-US" dirty="0"/>
              <a:t>/obo/OGMS_0000097</a:t>
            </a:r>
          </a:p>
        </p:txBody>
      </p:sp>
    </p:spTree>
    <p:extLst>
      <p:ext uri="{BB962C8B-B14F-4D97-AF65-F5344CB8AC3E}">
        <p14:creationId xmlns:p14="http://schemas.microsoft.com/office/powerpoint/2010/main" val="38665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TURBO Next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Setting </a:t>
            </a:r>
            <a:r>
              <a:rPr lang="en-US" dirty="0"/>
              <a:t>up server with real patient data</a:t>
            </a:r>
          </a:p>
          <a:p>
            <a:r>
              <a:rPr lang="en-US" dirty="0" smtClean="0"/>
              <a:t>Documenting the system</a:t>
            </a:r>
          </a:p>
          <a:p>
            <a:pPr lvl="1"/>
            <a:r>
              <a:rPr lang="en-US" dirty="0" smtClean="0"/>
              <a:t>Most of the effort has been on working through data quality (missing and conflicting values)</a:t>
            </a:r>
            <a:r>
              <a:rPr lang="en-US" dirty="0"/>
              <a:t> </a:t>
            </a:r>
            <a:r>
              <a:rPr lang="en-US" dirty="0" smtClean="0"/>
              <a:t>and validation (correct form) issues.</a:t>
            </a:r>
          </a:p>
          <a:p>
            <a:r>
              <a:rPr lang="en-US" dirty="0" smtClean="0"/>
              <a:t>Extending first user story</a:t>
            </a:r>
          </a:p>
          <a:p>
            <a:pPr lvl="1"/>
            <a:r>
              <a:rPr lang="en-US" dirty="0" smtClean="0"/>
              <a:t>include body mass index</a:t>
            </a:r>
          </a:p>
          <a:p>
            <a:pPr lvl="1"/>
            <a:r>
              <a:rPr lang="en-US" dirty="0" smtClean="0"/>
              <a:t>include medications</a:t>
            </a:r>
          </a:p>
          <a:p>
            <a:r>
              <a:rPr lang="en-US" dirty="0" smtClean="0"/>
              <a:t>Establish second user story</a:t>
            </a:r>
          </a:p>
          <a:p>
            <a:pPr lvl="1"/>
            <a:r>
              <a:rPr lang="en-US" dirty="0" err="1" smtClean="0"/>
              <a:t>biobank</a:t>
            </a:r>
            <a:r>
              <a:rPr lang="en-US" dirty="0" smtClean="0"/>
              <a:t> encounters (e.g., availability of specimens, type of consent)</a:t>
            </a:r>
          </a:p>
          <a:p>
            <a:pPr lvl="1"/>
            <a:r>
              <a:rPr lang="en-US" dirty="0" smtClean="0"/>
              <a:t>enable searches that require knowing temporal relations of different encounters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016" y="35517"/>
            <a:ext cx="24857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Reification and referents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6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Making progress in using OBO-based application ontologies to integrate datasets with rich multi-scale data.</a:t>
            </a:r>
          </a:p>
          <a:p>
            <a:r>
              <a:rPr lang="en-US" dirty="0" smtClean="0"/>
              <a:t>Using these application ontologies to provide consistent modeling of data (e.g. </a:t>
            </a:r>
            <a:r>
              <a:rPr lang="en-US" dirty="0" err="1" smtClean="0"/>
              <a:t>EuPath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Working toward using application ontologies to provide programmatic evaluation and rule-based interpretation of data with associated provenance.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0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</a:t>
            </a:r>
            <a:r>
              <a:rPr lang="en-US" dirty="0" smtClean="0"/>
              <a:t>tudy design and details are not metadata but key data in themselves.</a:t>
            </a:r>
          </a:p>
          <a:p>
            <a:r>
              <a:rPr lang="en-US" dirty="0" smtClean="0"/>
              <a:t>Using an application ontology provides model consistency; using an associated web terminology provides scientist-friendly representation.</a:t>
            </a:r>
          </a:p>
          <a:p>
            <a:r>
              <a:rPr lang="en-US" dirty="0"/>
              <a:t>R</a:t>
            </a:r>
            <a:r>
              <a:rPr lang="en-US" dirty="0" smtClean="0"/>
              <a:t>eification and referents can be the future of understanding complexity in </a:t>
            </a:r>
            <a:r>
              <a:rPr lang="en-US" dirty="0"/>
              <a:t>clinical, epidemiological, and microbiome </a:t>
            </a:r>
            <a:r>
              <a:rPr lang="en-US" dirty="0" smtClean="0"/>
              <a:t>data through ontologies.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4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biomedb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575"/>
            <a:ext cx="9144000" cy="2904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73" y="523314"/>
            <a:ext cx="4152900" cy="78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7256" y="4835290"/>
            <a:ext cx="88798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Which </a:t>
            </a:r>
            <a:r>
              <a:rPr lang="en-US" dirty="0"/>
              <a:t>sites show the lowest </a:t>
            </a:r>
            <a:r>
              <a:rPr lang="en-US" dirty="0" smtClean="0"/>
              <a:t>species </a:t>
            </a:r>
            <a:r>
              <a:rPr lang="en-US" dirty="0"/>
              <a:t>diversity across the human body?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</a:t>
            </a:r>
            <a:r>
              <a:rPr lang="en-US" dirty="0"/>
              <a:t>does community composition in the gut change with age?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</a:t>
            </a:r>
            <a:r>
              <a:rPr lang="en-US" dirty="0"/>
              <a:t>does the region of 16S sequenced influence composition of the skin </a:t>
            </a:r>
            <a:r>
              <a:rPr lang="en-US" dirty="0" err="1"/>
              <a:t>microbiome</a:t>
            </a:r>
            <a:r>
              <a:rPr lang="en-US" dirty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</a:t>
            </a:r>
            <a:r>
              <a:rPr lang="en-US" dirty="0"/>
              <a:t>do the oral communities of dogs and humans differ?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</a:t>
            </a:r>
            <a:r>
              <a:rPr lang="en-US" dirty="0"/>
              <a:t>is the impact of delivery mode and diet on the infant gut </a:t>
            </a:r>
            <a:r>
              <a:rPr lang="en-US" dirty="0" err="1"/>
              <a:t>microbiome</a:t>
            </a:r>
            <a:r>
              <a:rPr lang="en-US" dirty="0"/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1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926458" cy="4823412"/>
          </a:xfrm>
        </p:spPr>
        <p:txBody>
          <a:bodyPr numCol="2">
            <a:normAutofit fontScale="62500" lnSpcReduction="20000"/>
          </a:bodyPr>
          <a:lstStyle/>
          <a:p>
            <a:r>
              <a:rPr lang="en-US" b="1" dirty="0" err="1" smtClean="0"/>
              <a:t>EuPath</a:t>
            </a:r>
            <a:r>
              <a:rPr lang="en-US" b="1" dirty="0" smtClean="0"/>
              <a:t> team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Roos</a:t>
            </a:r>
            <a:r>
              <a:rPr lang="en-US" dirty="0" smtClean="0"/>
              <a:t> (PI)</a:t>
            </a:r>
          </a:p>
          <a:p>
            <a:pPr lvl="1"/>
            <a:r>
              <a:rPr lang="en-US" dirty="0" smtClean="0"/>
              <a:t>Jessie Kissinger (Co-PI UGA)</a:t>
            </a:r>
          </a:p>
          <a:p>
            <a:pPr lvl="1"/>
            <a:r>
              <a:rPr lang="en-US" dirty="0" smtClean="0"/>
              <a:t>Chris </a:t>
            </a:r>
            <a:r>
              <a:rPr lang="en-US" dirty="0" err="1" smtClean="0"/>
              <a:t>Stoeckert</a:t>
            </a:r>
            <a:r>
              <a:rPr lang="en-US" dirty="0" smtClean="0"/>
              <a:t> (Co-I)</a:t>
            </a:r>
          </a:p>
          <a:p>
            <a:pPr lvl="1"/>
            <a:r>
              <a:rPr lang="en-US" dirty="0" smtClean="0"/>
              <a:t>Christiane Hertz-Fowler (WT PI Liverpool)</a:t>
            </a:r>
          </a:p>
          <a:p>
            <a:pPr lvl="1"/>
            <a:r>
              <a:rPr lang="en-US" dirty="0"/>
              <a:t>Cristina </a:t>
            </a:r>
            <a:r>
              <a:rPr lang="en-US" dirty="0" err="1"/>
              <a:t>Aurrecoechea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Ana </a:t>
            </a:r>
            <a:r>
              <a:rPr lang="en-US" dirty="0" err="1"/>
              <a:t>Barreto</a:t>
            </a:r>
            <a:endParaRPr lang="en-US" dirty="0" smtClean="0"/>
          </a:p>
          <a:p>
            <a:pPr lvl="1"/>
            <a:r>
              <a:rPr lang="en-US" dirty="0"/>
              <a:t>Eve </a:t>
            </a:r>
            <a:r>
              <a:rPr lang="en-US" dirty="0" err="1" smtClean="0"/>
              <a:t>Basenko</a:t>
            </a:r>
            <a:endParaRPr lang="en-US" dirty="0" smtClean="0"/>
          </a:p>
          <a:p>
            <a:pPr lvl="1"/>
            <a:r>
              <a:rPr lang="en-US" dirty="0"/>
              <a:t>Bob </a:t>
            </a:r>
            <a:r>
              <a:rPr lang="en-US" dirty="0" err="1"/>
              <a:t>Belnap</a:t>
            </a:r>
            <a:endParaRPr lang="en-US" dirty="0" smtClean="0"/>
          </a:p>
          <a:p>
            <a:pPr lvl="1"/>
            <a:r>
              <a:rPr lang="en-US" dirty="0" smtClean="0"/>
              <a:t>Austin Billings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Brestelli</a:t>
            </a:r>
            <a:endParaRPr lang="en-US" dirty="0" smtClean="0"/>
          </a:p>
          <a:p>
            <a:pPr lvl="1"/>
            <a:r>
              <a:rPr lang="en-US" dirty="0" smtClean="0"/>
              <a:t>Brian </a:t>
            </a:r>
            <a:r>
              <a:rPr lang="en-US" dirty="0" err="1" smtClean="0"/>
              <a:t>Brunk</a:t>
            </a:r>
            <a:endParaRPr lang="en-US" dirty="0" smtClean="0"/>
          </a:p>
          <a:p>
            <a:pPr lvl="1"/>
            <a:r>
              <a:rPr lang="en-US" dirty="0" smtClean="0"/>
              <a:t>Shon Cade</a:t>
            </a:r>
          </a:p>
          <a:p>
            <a:pPr lvl="1"/>
            <a:r>
              <a:rPr lang="en-US" dirty="0" smtClean="0"/>
              <a:t>Danielle Callen</a:t>
            </a:r>
          </a:p>
          <a:p>
            <a:pPr lvl="1"/>
            <a:r>
              <a:rPr lang="en-US" dirty="0" smtClean="0"/>
              <a:t>Cristian </a:t>
            </a:r>
            <a:r>
              <a:rPr lang="en-US" dirty="0" err="1" smtClean="0"/>
              <a:t>Cocos</a:t>
            </a:r>
            <a:endParaRPr lang="en-US" dirty="0" smtClean="0"/>
          </a:p>
          <a:p>
            <a:pPr lvl="1"/>
            <a:r>
              <a:rPr lang="en-US" dirty="0"/>
              <a:t>Katherine Crouch</a:t>
            </a:r>
            <a:endParaRPr lang="en-US" dirty="0" smtClean="0"/>
          </a:p>
          <a:p>
            <a:pPr lvl="1"/>
            <a:r>
              <a:rPr lang="en-US" dirty="0"/>
              <a:t>Ryan </a:t>
            </a:r>
            <a:r>
              <a:rPr lang="en-US" dirty="0" smtClean="0"/>
              <a:t>Doherty</a:t>
            </a:r>
          </a:p>
          <a:p>
            <a:pPr lvl="1"/>
            <a:r>
              <a:rPr lang="en-US" dirty="0" smtClean="0"/>
              <a:t>Dave </a:t>
            </a:r>
            <a:r>
              <a:rPr lang="en-US" dirty="0" err="1" smtClean="0"/>
              <a:t>Falke</a:t>
            </a:r>
            <a:endParaRPr lang="en-US" dirty="0" smtClean="0"/>
          </a:p>
          <a:p>
            <a:pPr lvl="1"/>
            <a:r>
              <a:rPr lang="en-US" dirty="0" smtClean="0"/>
              <a:t>Steve Fischer</a:t>
            </a:r>
          </a:p>
          <a:p>
            <a:pPr lvl="1"/>
            <a:r>
              <a:rPr lang="en-US" dirty="0" err="1"/>
              <a:t>Bindu</a:t>
            </a:r>
            <a:r>
              <a:rPr lang="en-US" dirty="0"/>
              <a:t> </a:t>
            </a:r>
            <a:r>
              <a:rPr lang="en-US" dirty="0" err="1"/>
              <a:t>Gajria</a:t>
            </a:r>
            <a:endParaRPr lang="en-US" dirty="0" smtClean="0"/>
          </a:p>
          <a:p>
            <a:pPr lvl="1"/>
            <a:r>
              <a:rPr lang="en-US" dirty="0" smtClean="0"/>
              <a:t>Omar </a:t>
            </a:r>
            <a:r>
              <a:rPr lang="en-US" dirty="0" err="1" smtClean="0"/>
              <a:t>Harb</a:t>
            </a:r>
            <a:endParaRPr lang="en-US" dirty="0" smtClean="0"/>
          </a:p>
          <a:p>
            <a:pPr lvl="1"/>
            <a:r>
              <a:rPr lang="en-US" dirty="0" smtClean="0"/>
              <a:t>Mark </a:t>
            </a:r>
            <a:r>
              <a:rPr lang="en-US" dirty="0" err="1" smtClean="0"/>
              <a:t>Heiges</a:t>
            </a:r>
            <a:endParaRPr lang="en-US" dirty="0" smtClean="0"/>
          </a:p>
          <a:p>
            <a:pPr lvl="1"/>
            <a:r>
              <a:rPr lang="en-US" dirty="0" err="1" smtClean="0"/>
              <a:t>Sufen</a:t>
            </a:r>
            <a:r>
              <a:rPr lang="en-US" dirty="0" smtClean="0"/>
              <a:t> Hu</a:t>
            </a:r>
          </a:p>
          <a:p>
            <a:pPr lvl="1"/>
            <a:r>
              <a:rPr lang="en-US" dirty="0"/>
              <a:t>Jay Humphrey</a:t>
            </a:r>
            <a:endParaRPr lang="en-US" dirty="0" smtClean="0"/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Iodice</a:t>
            </a:r>
            <a:endParaRPr lang="en-US" dirty="0" smtClean="0"/>
          </a:p>
          <a:p>
            <a:pPr lvl="1"/>
            <a:r>
              <a:rPr lang="en-US" dirty="0" err="1"/>
              <a:t>Cris</a:t>
            </a:r>
            <a:r>
              <a:rPr lang="en-US" dirty="0"/>
              <a:t> Lawrence</a:t>
            </a:r>
            <a:endParaRPr lang="en-US" dirty="0" smtClean="0"/>
          </a:p>
          <a:p>
            <a:pPr lvl="1"/>
            <a:r>
              <a:rPr lang="en-US" dirty="0" smtClean="0"/>
              <a:t>Wei </a:t>
            </a:r>
            <a:r>
              <a:rPr lang="en-US" dirty="0"/>
              <a:t>Li</a:t>
            </a:r>
            <a:endParaRPr lang="en-US" dirty="0" smtClean="0"/>
          </a:p>
          <a:p>
            <a:pPr lvl="1"/>
            <a:r>
              <a:rPr lang="en-US" dirty="0" smtClean="0"/>
              <a:t>Brianna Lindsay</a:t>
            </a:r>
          </a:p>
          <a:p>
            <a:pPr lvl="1"/>
            <a:r>
              <a:rPr lang="en-US" dirty="0" smtClean="0"/>
              <a:t>Debbie </a:t>
            </a:r>
            <a:r>
              <a:rPr lang="en-US" dirty="0" err="1" smtClean="0"/>
              <a:t>Pinney</a:t>
            </a:r>
            <a:endParaRPr lang="en-US" dirty="0" smtClean="0"/>
          </a:p>
          <a:p>
            <a:pPr lvl="1"/>
            <a:r>
              <a:rPr lang="en-US" dirty="0" smtClean="0"/>
              <a:t>Jane Pullman</a:t>
            </a:r>
          </a:p>
          <a:p>
            <a:pPr lvl="1"/>
            <a:r>
              <a:rPr lang="en-US" dirty="0" err="1"/>
              <a:t>Achuchuthan</a:t>
            </a:r>
            <a:r>
              <a:rPr lang="en-US" dirty="0"/>
              <a:t> </a:t>
            </a:r>
            <a:r>
              <a:rPr lang="en-US" dirty="0" err="1" smtClean="0"/>
              <a:t>Shanmugasundram</a:t>
            </a:r>
            <a:endParaRPr lang="en-US" dirty="0" smtClean="0"/>
          </a:p>
          <a:p>
            <a:pPr lvl="1"/>
            <a:r>
              <a:rPr lang="en-US" dirty="0"/>
              <a:t>Drew </a:t>
            </a:r>
            <a:r>
              <a:rPr lang="en-US" dirty="0" smtClean="0"/>
              <a:t>Spruill</a:t>
            </a:r>
          </a:p>
          <a:p>
            <a:pPr lvl="1"/>
            <a:r>
              <a:rPr lang="en-US" dirty="0"/>
              <a:t>David </a:t>
            </a:r>
            <a:r>
              <a:rPr lang="en-US" dirty="0" err="1"/>
              <a:t>Starns</a:t>
            </a:r>
            <a:endParaRPr lang="en-US" dirty="0" smtClean="0"/>
          </a:p>
          <a:p>
            <a:pPr lvl="1"/>
            <a:r>
              <a:rPr lang="en-US" dirty="0" err="1"/>
              <a:t>Haiming</a:t>
            </a:r>
            <a:r>
              <a:rPr lang="en-US" dirty="0"/>
              <a:t> </a:t>
            </a:r>
            <a:r>
              <a:rPr lang="en-US" dirty="0" smtClean="0"/>
              <a:t>Wang</a:t>
            </a:r>
          </a:p>
          <a:p>
            <a:pPr lvl="1"/>
            <a:r>
              <a:rPr lang="en-US" dirty="0" smtClean="0"/>
              <a:t>Susanne </a:t>
            </a:r>
            <a:r>
              <a:rPr lang="en-US" dirty="0" err="1"/>
              <a:t>Warrenfeltz</a:t>
            </a:r>
            <a:endParaRPr lang="en-US" dirty="0" smtClean="0"/>
          </a:p>
          <a:p>
            <a:pPr lvl="1"/>
            <a:r>
              <a:rPr lang="en-US" dirty="0" err="1" smtClean="0"/>
              <a:t>Jie</a:t>
            </a:r>
            <a:r>
              <a:rPr lang="en-US" dirty="0" smtClean="0"/>
              <a:t> Zheng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5577" y="1417638"/>
            <a:ext cx="3524035" cy="544036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/>
              <a:t>MicrobiomeDB</a:t>
            </a:r>
            <a:endParaRPr lang="en-US" b="1" dirty="0"/>
          </a:p>
          <a:p>
            <a:pPr lvl="1"/>
            <a:r>
              <a:rPr lang="en-US" dirty="0"/>
              <a:t>Dan </a:t>
            </a:r>
            <a:r>
              <a:rPr lang="en-US" dirty="0" err="1" smtClean="0"/>
              <a:t>Beiting</a:t>
            </a:r>
            <a:r>
              <a:rPr lang="en-US" dirty="0" smtClean="0"/>
              <a:t> (PI)</a:t>
            </a:r>
            <a:endParaRPr lang="en-US" dirty="0"/>
          </a:p>
          <a:p>
            <a:pPr lvl="1"/>
            <a:r>
              <a:rPr lang="en-US" dirty="0"/>
              <a:t>Gabriel </a:t>
            </a:r>
            <a:r>
              <a:rPr lang="en-US" dirty="0" err="1" smtClean="0"/>
              <a:t>Fernandes</a:t>
            </a:r>
            <a:r>
              <a:rPr lang="en-US" dirty="0" smtClean="0"/>
              <a:t> (Co-I Belo)</a:t>
            </a:r>
            <a:endParaRPr lang="en-US" dirty="0"/>
          </a:p>
          <a:p>
            <a:pPr lvl="1"/>
            <a:r>
              <a:rPr lang="en-US" dirty="0" err="1" smtClean="0"/>
              <a:t>Francislon</a:t>
            </a:r>
            <a:r>
              <a:rPr lang="en-US" dirty="0" smtClean="0"/>
              <a:t> </a:t>
            </a:r>
            <a:r>
              <a:rPr lang="en-US" dirty="0"/>
              <a:t>Oliveira </a:t>
            </a:r>
          </a:p>
          <a:p>
            <a:pPr lvl="1"/>
            <a:r>
              <a:rPr lang="en-US" i="1" dirty="0" err="1" smtClean="0"/>
              <a:t>EuPath</a:t>
            </a:r>
            <a:r>
              <a:rPr lang="en-US" i="1" dirty="0" smtClean="0"/>
              <a:t> </a:t>
            </a:r>
            <a:r>
              <a:rPr lang="en-US" i="1" dirty="0"/>
              <a:t>Team</a:t>
            </a:r>
          </a:p>
          <a:p>
            <a:r>
              <a:rPr lang="en-US" b="1" dirty="0"/>
              <a:t>TURBO </a:t>
            </a:r>
            <a:r>
              <a:rPr lang="en-US" b="1" dirty="0" smtClean="0"/>
              <a:t>team and </a:t>
            </a:r>
            <a:r>
              <a:rPr lang="en-US" b="1" i="1" dirty="0" smtClean="0"/>
              <a:t>governance</a:t>
            </a:r>
            <a:endParaRPr lang="en-US" b="1" i="1" dirty="0"/>
          </a:p>
          <a:p>
            <a:pPr lvl="1"/>
            <a:r>
              <a:rPr lang="en-US" dirty="0"/>
              <a:t>David </a:t>
            </a:r>
            <a:r>
              <a:rPr lang="en-US" dirty="0" err="1"/>
              <a:t>Birtwell</a:t>
            </a:r>
            <a:endParaRPr lang="en-US" dirty="0"/>
          </a:p>
          <a:p>
            <a:pPr lvl="1"/>
            <a:r>
              <a:rPr lang="en-US" dirty="0"/>
              <a:t>Heather Williams</a:t>
            </a:r>
          </a:p>
          <a:p>
            <a:pPr lvl="1"/>
            <a:r>
              <a:rPr lang="en-US" dirty="0"/>
              <a:t>Mark Miller</a:t>
            </a:r>
          </a:p>
          <a:p>
            <a:pPr lvl="1"/>
            <a:r>
              <a:rPr lang="en-US" dirty="0"/>
              <a:t>Hayden </a:t>
            </a:r>
            <a:r>
              <a:rPr lang="en-US" dirty="0" smtClean="0"/>
              <a:t>Freeman</a:t>
            </a:r>
          </a:p>
          <a:p>
            <a:pPr lvl="1"/>
            <a:r>
              <a:rPr lang="en-US" i="1" dirty="0" smtClean="0"/>
              <a:t>Jason Moore</a:t>
            </a:r>
          </a:p>
          <a:p>
            <a:pPr lvl="1"/>
            <a:r>
              <a:rPr lang="en-US" i="1" dirty="0" smtClean="0"/>
              <a:t>Scott </a:t>
            </a:r>
            <a:r>
              <a:rPr lang="en-US" i="1" dirty="0" err="1" smtClean="0"/>
              <a:t>Damrauer</a:t>
            </a:r>
            <a:endParaRPr lang="en-US" i="1" dirty="0" smtClean="0"/>
          </a:p>
          <a:p>
            <a:pPr lvl="1"/>
            <a:r>
              <a:rPr lang="en-US" i="1" dirty="0" smtClean="0"/>
              <a:t>Mike Feldman</a:t>
            </a:r>
          </a:p>
          <a:p>
            <a:pPr lvl="1"/>
            <a:r>
              <a:rPr lang="en-US" i="1" dirty="0" smtClean="0"/>
              <a:t>Pete Gabriel</a:t>
            </a:r>
          </a:p>
          <a:p>
            <a:pPr lvl="1"/>
            <a:r>
              <a:rPr lang="en-US" i="1" dirty="0" smtClean="0"/>
              <a:t>John Holmes</a:t>
            </a:r>
          </a:p>
          <a:p>
            <a:pPr lvl="1"/>
            <a:r>
              <a:rPr lang="en-US" i="1" dirty="0" smtClean="0"/>
              <a:t>Dan Rader</a:t>
            </a:r>
            <a:endParaRPr lang="en-US" i="1" dirty="0"/>
          </a:p>
          <a:p>
            <a:r>
              <a:rPr lang="en-US" b="1" dirty="0"/>
              <a:t>Referent tracking</a:t>
            </a:r>
          </a:p>
          <a:p>
            <a:pPr lvl="1"/>
            <a:r>
              <a:rPr lang="en-US" dirty="0"/>
              <a:t>Werner </a:t>
            </a:r>
            <a:r>
              <a:rPr lang="en-US" dirty="0" err="1"/>
              <a:t>Ceusters</a:t>
            </a:r>
            <a:endParaRPr lang="en-US" dirty="0"/>
          </a:p>
          <a:p>
            <a:pPr lvl="1"/>
            <a:r>
              <a:rPr lang="en-US" dirty="0" smtClean="0"/>
              <a:t>William Hogan</a:t>
            </a:r>
            <a:endParaRPr lang="en-US" dirty="0"/>
          </a:p>
        </p:txBody>
      </p:sp>
      <p:pic>
        <p:nvPicPr>
          <p:cNvPr id="5" name="Picture 4" descr="EuPathDB_Logo_19Oct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638"/>
            <a:ext cx="2304836" cy="1060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477" y="594397"/>
            <a:ext cx="2219723" cy="420865"/>
          </a:xfrm>
          <a:prstGeom prst="rect">
            <a:avLst/>
          </a:prstGeom>
        </p:spPr>
      </p:pic>
      <p:pic>
        <p:nvPicPr>
          <p:cNvPr id="7" name="Picture 6" descr="IBI-logo-text-next-full-color-400x80p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63" y="6066299"/>
            <a:ext cx="2552801" cy="509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18" y="5935208"/>
            <a:ext cx="1417683" cy="772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3" y="6175795"/>
            <a:ext cx="1961155" cy="482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31" y="6031582"/>
            <a:ext cx="826418" cy="8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4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biomeDBfi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0" y="2179832"/>
            <a:ext cx="8453207" cy="4275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1" y="404849"/>
            <a:ext cx="9015019" cy="756905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point of </a:t>
            </a:r>
            <a:r>
              <a:rPr lang="en-US" sz="2400" dirty="0" err="1" smtClean="0"/>
              <a:t>MicrobiomeDB</a:t>
            </a:r>
            <a:r>
              <a:rPr lang="en-US" sz="2400" dirty="0" smtClean="0"/>
              <a:t> is to enable more than just looking at diversity of species but to understand the basis of that diversity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28981" y="3948621"/>
            <a:ext cx="6617711" cy="2668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8137" y="4186728"/>
            <a:ext cx="12806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“metadata”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28711" y="1350257"/>
            <a:ext cx="6895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Which sites show the lowest </a:t>
            </a:r>
            <a:r>
              <a:rPr lang="en-US" i="1" dirty="0" smtClean="0"/>
              <a:t>species </a:t>
            </a:r>
            <a:r>
              <a:rPr lang="en-US" i="1" dirty="0"/>
              <a:t>diversity across the human body?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2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biomeDBfi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0" y="2179832"/>
            <a:ext cx="8453207" cy="4275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1" y="484217"/>
            <a:ext cx="9015019" cy="677537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point of </a:t>
            </a:r>
            <a:r>
              <a:rPr lang="en-US" sz="2400" dirty="0" err="1" smtClean="0"/>
              <a:t>MicrobiomeDB</a:t>
            </a:r>
            <a:r>
              <a:rPr lang="en-US" sz="2400" dirty="0" smtClean="0"/>
              <a:t> is to enable more than just looking at diversity of species but to understand the basis of that diversity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42013" y="4107359"/>
            <a:ext cx="3204678" cy="2510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8137" y="4186728"/>
            <a:ext cx="12806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“metadata”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21925" y="1350257"/>
            <a:ext cx="7461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What is the impact of delivery mode and diet on the infant gut </a:t>
            </a:r>
            <a:r>
              <a:rPr lang="en-US" i="1" dirty="0" err="1"/>
              <a:t>microbiome</a:t>
            </a:r>
            <a:r>
              <a:rPr lang="en-US" i="1" dirty="0"/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6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Ontological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Microbiome</a:t>
            </a:r>
            <a:r>
              <a:rPr lang="en-US" dirty="0" smtClean="0"/>
              <a:t> data is not the problem; it can be very simple.</a:t>
            </a:r>
          </a:p>
          <a:p>
            <a:pPr lvl="1"/>
            <a:r>
              <a:rPr lang="en-US" dirty="0" smtClean="0"/>
              <a:t>e.g., 16S ribosomal sequence reads as markers for bacterial species</a:t>
            </a:r>
          </a:p>
          <a:p>
            <a:r>
              <a:rPr lang="en-US" dirty="0" smtClean="0"/>
              <a:t>The problem is interpreting </a:t>
            </a:r>
            <a:r>
              <a:rPr lang="en-US" dirty="0" err="1" smtClean="0"/>
              <a:t>microbiome</a:t>
            </a:r>
            <a:r>
              <a:rPr lang="en-US" dirty="0" smtClean="0"/>
              <a:t> data as that means understanding the nature of where the </a:t>
            </a:r>
            <a:r>
              <a:rPr lang="en-US" dirty="0" err="1" smtClean="0"/>
              <a:t>microbiome</a:t>
            </a:r>
            <a:r>
              <a:rPr lang="en-US" dirty="0" smtClean="0"/>
              <a:t> resided that was sampled.</a:t>
            </a:r>
          </a:p>
          <a:p>
            <a:pPr lvl="1"/>
            <a:r>
              <a:rPr lang="en-US" dirty="0" smtClean="0"/>
              <a:t>Environment can be soil or fecal matter or something else </a:t>
            </a:r>
          </a:p>
          <a:p>
            <a:r>
              <a:rPr lang="en-US" dirty="0" smtClean="0"/>
              <a:t>Why we care about </a:t>
            </a:r>
            <a:r>
              <a:rPr lang="en-US" dirty="0" err="1" smtClean="0"/>
              <a:t>microbiome</a:t>
            </a:r>
            <a:r>
              <a:rPr lang="en-US" dirty="0" smtClean="0"/>
              <a:t> is that they tell us about the health of what was sampled.</a:t>
            </a:r>
          </a:p>
          <a:p>
            <a:pPr lvl="1"/>
            <a:r>
              <a:rPr lang="en-US" dirty="0" smtClean="0"/>
              <a:t>Composition of </a:t>
            </a:r>
            <a:r>
              <a:rPr lang="en-US" dirty="0" err="1" smtClean="0"/>
              <a:t>microbiome</a:t>
            </a:r>
            <a:r>
              <a:rPr lang="en-US" dirty="0" smtClean="0"/>
              <a:t> reflects influences and interactions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ontological challenge </a:t>
            </a:r>
            <a:r>
              <a:rPr lang="en-US" dirty="0" smtClean="0"/>
              <a:t>is how to effectively capture data on </a:t>
            </a:r>
            <a:r>
              <a:rPr lang="en-US" dirty="0" err="1" smtClean="0"/>
              <a:t>microbiome</a:t>
            </a:r>
            <a:r>
              <a:rPr lang="en-US" dirty="0" smtClean="0"/>
              <a:t> environment, influences, and interactions in a computer </a:t>
            </a:r>
            <a:r>
              <a:rPr lang="en-US" dirty="0" err="1" smtClean="0"/>
              <a:t>processable</a:t>
            </a:r>
            <a:r>
              <a:rPr lang="en-US" dirty="0" smtClean="0"/>
              <a:t> form. </a:t>
            </a:r>
          </a:p>
          <a:p>
            <a:pPr lvl="1"/>
            <a:r>
              <a:rPr lang="en-US" dirty="0" smtClean="0"/>
              <a:t>Without structure and standardization, </a:t>
            </a:r>
            <a:r>
              <a:rPr lang="en-US" dirty="0" err="1" smtClean="0"/>
              <a:t>microbiome</a:t>
            </a:r>
            <a:r>
              <a:rPr lang="en-US" dirty="0" smtClean="0"/>
              <a:t> data from different studies are not comparable.</a:t>
            </a:r>
          </a:p>
          <a:p>
            <a:r>
              <a:rPr lang="en-US" dirty="0" smtClean="0"/>
              <a:t>It’s a big problem because it involves different scales and interactions across them.</a:t>
            </a:r>
          </a:p>
          <a:p>
            <a:pPr lvl="1"/>
            <a:r>
              <a:rPr lang="en-US" dirty="0" smtClean="0"/>
              <a:t>Need to connect across multiple reference domains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9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1492" y="6260762"/>
            <a:ext cx="7089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researcher.watson.ibm.com</a:t>
            </a:r>
            <a:r>
              <a:rPr lang="en-US" dirty="0"/>
              <a:t>/researcher/</a:t>
            </a:r>
            <a:r>
              <a:rPr lang="en-US" dirty="0" err="1"/>
              <a:t>view_group.php?id</a:t>
            </a:r>
            <a:r>
              <a:rPr lang="en-US" dirty="0"/>
              <a:t>=5372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884"/>
            <a:ext cx="8229600" cy="9347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scales involved with host </a:t>
            </a:r>
            <a:r>
              <a:rPr lang="en-US" dirty="0" err="1" smtClean="0"/>
              <a:t>microbiome</a:t>
            </a:r>
            <a:r>
              <a:rPr lang="en-US" dirty="0" smtClean="0"/>
              <a:t> interactions</a:t>
            </a:r>
            <a:endParaRPr lang="en-US" dirty="0"/>
          </a:p>
        </p:txBody>
      </p:sp>
      <p:pic>
        <p:nvPicPr>
          <p:cNvPr id="3" name="Picture 2" descr="Multiscale v3-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51" y="1530304"/>
            <a:ext cx="6376040" cy="4782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9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Metadata is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77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metadata = data about data</a:t>
            </a:r>
          </a:p>
          <a:p>
            <a:r>
              <a:rPr lang="en-US" dirty="0" smtClean="0"/>
              <a:t>Useful for traditional relational databases</a:t>
            </a:r>
          </a:p>
          <a:p>
            <a:pPr lvl="1"/>
            <a:r>
              <a:rPr lang="en-US" dirty="0" smtClean="0"/>
              <a:t>e.g. Minimum </a:t>
            </a:r>
            <a:r>
              <a:rPr lang="en-US" dirty="0"/>
              <a:t>Information about any (x) Sequence (</a:t>
            </a:r>
            <a:r>
              <a:rPr lang="en-US" dirty="0" err="1"/>
              <a:t>MIxS</a:t>
            </a:r>
            <a:r>
              <a:rPr lang="en-US" dirty="0" smtClean="0"/>
              <a:t>) standard</a:t>
            </a:r>
          </a:p>
          <a:p>
            <a:pPr lvl="1"/>
            <a:r>
              <a:rPr lang="en-US" dirty="0" smtClean="0"/>
              <a:t>Not enough for fully understanding what the data is about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6951" y="4732392"/>
            <a:ext cx="43655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			</a:t>
            </a:r>
            <a:r>
              <a:rPr lang="en-US" sz="3200" dirty="0" err="1" smtClean="0"/>
              <a:t>microbiome</a:t>
            </a:r>
            <a:endParaRPr lang="en-US" sz="3200" dirty="0"/>
          </a:p>
        </p:txBody>
      </p:sp>
      <p:sp>
        <p:nvSpPr>
          <p:cNvPr id="6" name="Curved Down Arrow 5"/>
          <p:cNvSpPr/>
          <p:nvPr/>
        </p:nvSpPr>
        <p:spPr>
          <a:xfrm>
            <a:off x="3690837" y="4107359"/>
            <a:ext cx="1216152" cy="7315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flipH="1">
            <a:off x="3690837" y="5436794"/>
            <a:ext cx="1216152" cy="7315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7466" y="5774112"/>
            <a:ext cx="424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16" y="35517"/>
            <a:ext cx="242976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/>
              <a:t>Metadata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4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3116</Words>
  <Application>Microsoft Macintosh PowerPoint</Application>
  <PresentationFormat>On-screen Show (4:3)</PresentationFormat>
  <Paragraphs>526</Paragraphs>
  <Slides>40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Document</vt:lpstr>
      <vt:lpstr>Ontology support of clinical, epidemiological, and microbiome data exploration </vt:lpstr>
      <vt:lpstr>PowerPoint Presentation</vt:lpstr>
      <vt:lpstr>PowerPoint Presentation</vt:lpstr>
      <vt:lpstr>PowerPoint Presentation</vt:lpstr>
      <vt:lpstr>The point of MicrobiomeDB is to enable more than just looking at diversity of species but to understand the basis of that diversity </vt:lpstr>
      <vt:lpstr>The point of MicrobiomeDB is to enable more than just looking at diversity of species but to understand the basis of that diversity </vt:lpstr>
      <vt:lpstr>The Ontological Challenge</vt:lpstr>
      <vt:lpstr>The scales involved with host microbiome interactions</vt:lpstr>
      <vt:lpstr>Metadata is not enough</vt:lpstr>
      <vt:lpstr>Minimum Information about any (x) Sequence (MIxS) </vt:lpstr>
      <vt:lpstr>OBO Foundry/Friendly Ontologies cover multiple scales</vt:lpstr>
      <vt:lpstr>A common language and logic: OBO Foundry Ontologies</vt:lpstr>
      <vt:lpstr>MicrobiomeDB workflow</vt:lpstr>
      <vt:lpstr>Web terminology versus Ontology</vt:lpstr>
      <vt:lpstr>Web terminology versus Ontology</vt:lpstr>
      <vt:lpstr>Relation of data dictionaries to ontologies and web terminologies</vt:lpstr>
      <vt:lpstr>Relation of data dictionaries to ontologies and web terminologies</vt:lpstr>
      <vt:lpstr>MicrobiomeDB workflow</vt:lpstr>
      <vt:lpstr>MicrobiomeDB is built using EuPathDB infrastructure</vt:lpstr>
      <vt:lpstr>Purpose of the EuPath ontology</vt:lpstr>
      <vt:lpstr>The EuPath Ontology</vt:lpstr>
      <vt:lpstr>PowerPoint Presentation</vt:lpstr>
      <vt:lpstr>The EuPathDB Ontology helps us: 1. Encode understanding of variables 2. Enable us to track when variables from different projects are about the same entity 3. Provide semantic harmonization across projects for web sites</vt:lpstr>
      <vt:lpstr>PowerPoint Presentation</vt:lpstr>
      <vt:lpstr>PowerPoint Presentation</vt:lpstr>
      <vt:lpstr>Reification and referents</vt:lpstr>
      <vt:lpstr>Penn Medicine BioBank (PMBB) Queries – Current Day</vt:lpstr>
      <vt:lpstr>TURBO: Transforming and Unifying Research with Biomedical Ontologies</vt:lpstr>
      <vt:lpstr>TURBO System</vt:lpstr>
      <vt:lpstr>Current TURBO System </vt:lpstr>
      <vt:lpstr>Overview of the process of generating the graph for Phenotype Storefront queries</vt:lpstr>
      <vt:lpstr>TURBO development: User Stories</vt:lpstr>
      <vt:lpstr>What can TURBO deliver: First user story</vt:lpstr>
      <vt:lpstr>TURBO Drivetrain processes</vt:lpstr>
      <vt:lpstr>Reification: Transforming relational data to ontology-based triples with Karma</vt:lpstr>
      <vt:lpstr>Shortcut: Transforming relational data to ontology-based triples with Karma</vt:lpstr>
      <vt:lpstr>TURBO Next steps </vt:lpstr>
      <vt:lpstr>Summary</vt:lpstr>
      <vt:lpstr>In conclusion</vt:lpstr>
      <vt:lpstr>Thank you</vt:lpstr>
    </vt:vector>
  </TitlesOfParts>
  <Company>Penn Center for Bioinformatics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 support of clinical, epidemiological, and microbiome data exploration </dc:title>
  <dc:creator>Chris Stoeckert</dc:creator>
  <cp:lastModifiedBy>Amanda Hicks</cp:lastModifiedBy>
  <cp:revision>128</cp:revision>
  <dcterms:created xsi:type="dcterms:W3CDTF">2017-08-22T14:26:20Z</dcterms:created>
  <dcterms:modified xsi:type="dcterms:W3CDTF">2017-10-30T16:33:40Z</dcterms:modified>
</cp:coreProperties>
</file>