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8" r:id="rId4"/>
    <p:sldId id="260" r:id="rId5"/>
    <p:sldId id="261" r:id="rId6"/>
    <p:sldId id="263" r:id="rId7"/>
    <p:sldId id="267" r:id="rId8"/>
    <p:sldId id="270" r:id="rId9"/>
    <p:sldId id="273" r:id="rId10"/>
    <p:sldId id="268" r:id="rId11"/>
    <p:sldId id="276" r:id="rId12"/>
    <p:sldId id="271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16"/>
    <p:restoredTop sz="83439"/>
  </p:normalViewPr>
  <p:slideViewPr>
    <p:cSldViewPr snapToGrid="0" snapToObjects="1">
      <p:cViewPr varScale="1">
        <p:scale>
          <a:sx n="76" d="100"/>
          <a:sy n="76" d="100"/>
        </p:scale>
        <p:origin x="-48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3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ADE23-0A11-4241-9F60-AB8205864D3C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936BF-084D-AA41-B051-87FBDE3C9F46}">
      <dgm:prSet phldrT="[Text]"/>
      <dgm:spPr/>
      <dgm:t>
        <a:bodyPr/>
        <a:lstStyle/>
        <a:p>
          <a:r>
            <a:rPr lang="en-US" dirty="0" smtClean="0"/>
            <a:t>Collaborate</a:t>
          </a:r>
          <a:endParaRPr lang="en-US" dirty="0"/>
        </a:p>
      </dgm:t>
    </dgm:pt>
    <dgm:pt modelId="{5737A97C-46F9-F041-BB95-AE9FD5C53B8B}" type="parTrans" cxnId="{EBB1F7D7-8717-9D41-8F05-C0A9B7E8A6FD}">
      <dgm:prSet/>
      <dgm:spPr/>
      <dgm:t>
        <a:bodyPr/>
        <a:lstStyle/>
        <a:p>
          <a:endParaRPr lang="en-US"/>
        </a:p>
      </dgm:t>
    </dgm:pt>
    <dgm:pt modelId="{4A5BDC44-E86B-8648-A636-9CA1BB0C7ED6}" type="sibTrans" cxnId="{EBB1F7D7-8717-9D41-8F05-C0A9B7E8A6FD}">
      <dgm:prSet/>
      <dgm:spPr>
        <a:solidFill>
          <a:srgbClr val="9C8560"/>
        </a:solidFill>
      </dgm:spPr>
      <dgm:t>
        <a:bodyPr/>
        <a:lstStyle/>
        <a:p>
          <a:endParaRPr lang="en-US"/>
        </a:p>
      </dgm:t>
    </dgm:pt>
    <dgm:pt modelId="{DC42E6CC-0577-7A42-9613-387A6D1008FA}">
      <dgm:prSet phldrT="[Text]"/>
      <dgm:spPr/>
      <dgm:t>
        <a:bodyPr/>
        <a:lstStyle/>
        <a:p>
          <a:r>
            <a:rPr lang="en-US" dirty="0" smtClean="0"/>
            <a:t>Define</a:t>
          </a:r>
          <a:endParaRPr lang="en-US" dirty="0"/>
        </a:p>
      </dgm:t>
    </dgm:pt>
    <dgm:pt modelId="{A23AC9EA-9257-5E42-AF51-1654D796A1FA}" type="parTrans" cxnId="{514D2E52-DC5D-604C-96F8-BC904AB8B909}">
      <dgm:prSet/>
      <dgm:spPr/>
      <dgm:t>
        <a:bodyPr/>
        <a:lstStyle/>
        <a:p>
          <a:endParaRPr lang="en-US"/>
        </a:p>
      </dgm:t>
    </dgm:pt>
    <dgm:pt modelId="{7FC54037-C654-3A40-82A0-E10CAFE335D2}" type="sibTrans" cxnId="{514D2E52-DC5D-604C-96F8-BC904AB8B909}">
      <dgm:prSet/>
      <dgm:spPr>
        <a:solidFill>
          <a:srgbClr val="9C8560"/>
        </a:solidFill>
      </dgm:spPr>
      <dgm:t>
        <a:bodyPr/>
        <a:lstStyle/>
        <a:p>
          <a:endParaRPr lang="en-US"/>
        </a:p>
      </dgm:t>
    </dgm:pt>
    <dgm:pt modelId="{88F318A1-7DD9-9748-B562-EB4A1C957664}">
      <dgm:prSet phldrT="[Text]"/>
      <dgm:spPr/>
      <dgm:t>
        <a:bodyPr/>
        <a:lstStyle/>
        <a:p>
          <a:r>
            <a:rPr lang="en-US" dirty="0" smtClean="0"/>
            <a:t>Extract</a:t>
          </a:r>
          <a:endParaRPr lang="en-US" dirty="0"/>
        </a:p>
      </dgm:t>
    </dgm:pt>
    <dgm:pt modelId="{0CB8471A-417A-AA43-89A5-54CF503171DF}" type="parTrans" cxnId="{875A5813-FC55-6D44-B0C2-78AB2E3F3AB5}">
      <dgm:prSet/>
      <dgm:spPr/>
      <dgm:t>
        <a:bodyPr/>
        <a:lstStyle/>
        <a:p>
          <a:endParaRPr lang="en-US"/>
        </a:p>
      </dgm:t>
    </dgm:pt>
    <dgm:pt modelId="{51F0B2E4-19A1-3D40-9515-807D4A140B4A}" type="sibTrans" cxnId="{875A5813-FC55-6D44-B0C2-78AB2E3F3AB5}">
      <dgm:prSet/>
      <dgm:spPr>
        <a:solidFill>
          <a:srgbClr val="9C8560"/>
        </a:solidFill>
      </dgm:spPr>
      <dgm:t>
        <a:bodyPr/>
        <a:lstStyle/>
        <a:p>
          <a:endParaRPr lang="en-US"/>
        </a:p>
      </dgm:t>
    </dgm:pt>
    <dgm:pt modelId="{D86B3361-FFCF-154D-B88D-1DF0594DD73B}">
      <dgm:prSet phldrT="[Text]"/>
      <dgm:spPr/>
      <dgm:t>
        <a:bodyPr/>
        <a:lstStyle/>
        <a:p>
          <a:r>
            <a:rPr lang="en-US" dirty="0" smtClean="0"/>
            <a:t>Represent</a:t>
          </a:r>
          <a:endParaRPr lang="en-US" dirty="0"/>
        </a:p>
      </dgm:t>
    </dgm:pt>
    <dgm:pt modelId="{B707E6C0-3CFE-FF49-9784-814FBED4B440}" type="parTrans" cxnId="{A0904509-6194-F543-9FB6-4FAB3DDC2008}">
      <dgm:prSet/>
      <dgm:spPr/>
      <dgm:t>
        <a:bodyPr/>
        <a:lstStyle/>
        <a:p>
          <a:endParaRPr lang="en-US"/>
        </a:p>
      </dgm:t>
    </dgm:pt>
    <dgm:pt modelId="{C24F6BD3-5019-5D41-8BB7-9453621D1E8A}" type="sibTrans" cxnId="{A0904509-6194-F543-9FB6-4FAB3DDC2008}">
      <dgm:prSet/>
      <dgm:spPr>
        <a:solidFill>
          <a:srgbClr val="9C8560"/>
        </a:solidFill>
      </dgm:spPr>
      <dgm:t>
        <a:bodyPr/>
        <a:lstStyle/>
        <a:p>
          <a:endParaRPr lang="en-US"/>
        </a:p>
      </dgm:t>
    </dgm:pt>
    <dgm:pt modelId="{F6A2563B-101A-8D44-AF4C-A0A2D9B53CDB}">
      <dgm:prSet phldrT="[Text]"/>
      <dgm:spPr/>
      <dgm:t>
        <a:bodyPr/>
        <a:lstStyle/>
        <a:p>
          <a:r>
            <a:rPr lang="en-US" dirty="0" smtClean="0"/>
            <a:t>Audit</a:t>
          </a:r>
          <a:endParaRPr lang="en-US" dirty="0"/>
        </a:p>
      </dgm:t>
    </dgm:pt>
    <dgm:pt modelId="{860EC095-5BBF-FD45-9945-6122A1502582}" type="parTrans" cxnId="{C5A5C124-4E55-D24E-91CC-0AEC92C42F1D}">
      <dgm:prSet/>
      <dgm:spPr/>
      <dgm:t>
        <a:bodyPr/>
        <a:lstStyle/>
        <a:p>
          <a:endParaRPr lang="en-US"/>
        </a:p>
      </dgm:t>
    </dgm:pt>
    <dgm:pt modelId="{02E592A3-8A69-144A-95E8-283B53512B6E}" type="sibTrans" cxnId="{C5A5C124-4E55-D24E-91CC-0AEC92C42F1D}">
      <dgm:prSet/>
      <dgm:spPr>
        <a:solidFill>
          <a:srgbClr val="9C8560"/>
        </a:solidFill>
      </dgm:spPr>
      <dgm:t>
        <a:bodyPr/>
        <a:lstStyle/>
        <a:p>
          <a:endParaRPr lang="en-US"/>
        </a:p>
      </dgm:t>
    </dgm:pt>
    <dgm:pt modelId="{4044F993-DFE6-A540-BA1F-D8F81EC51392}" type="pres">
      <dgm:prSet presAssocID="{B7FADE23-0A11-4241-9F60-AB8205864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9CC090-D63F-2C46-927B-FE59A688D479}" type="pres">
      <dgm:prSet presAssocID="{BD5936BF-084D-AA41-B051-87FBDE3C9F46}" presName="dummy" presStyleCnt="0"/>
      <dgm:spPr/>
    </dgm:pt>
    <dgm:pt modelId="{44F81C35-0FA5-0C41-8723-909CF0F3CA85}" type="pres">
      <dgm:prSet presAssocID="{BD5936BF-084D-AA41-B051-87FBDE3C9F46}" presName="node" presStyleLbl="revTx" presStyleIdx="0" presStyleCnt="5" custScaleX="139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14FB6-0443-FA45-A28D-B83948CF0A5B}" type="pres">
      <dgm:prSet presAssocID="{4A5BDC44-E86B-8648-A636-9CA1BB0C7ED6}" presName="sibTrans" presStyleLbl="node1" presStyleIdx="0" presStyleCnt="5"/>
      <dgm:spPr/>
      <dgm:t>
        <a:bodyPr/>
        <a:lstStyle/>
        <a:p>
          <a:endParaRPr lang="en-US"/>
        </a:p>
      </dgm:t>
    </dgm:pt>
    <dgm:pt modelId="{CCAF270F-FBD3-C64B-9E44-3EAE37DCF718}" type="pres">
      <dgm:prSet presAssocID="{DC42E6CC-0577-7A42-9613-387A6D1008FA}" presName="dummy" presStyleCnt="0"/>
      <dgm:spPr/>
    </dgm:pt>
    <dgm:pt modelId="{AB7D281A-9803-FA40-AF19-202204A0BD08}" type="pres">
      <dgm:prSet presAssocID="{DC42E6CC-0577-7A42-9613-387A6D1008FA}" presName="node" presStyleLbl="revTx" presStyleIdx="1" presStyleCnt="5" custScaleX="139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AA719-71FF-8642-B04C-4A6D92A3ACAF}" type="pres">
      <dgm:prSet presAssocID="{7FC54037-C654-3A40-82A0-E10CAFE335D2}" presName="sibTrans" presStyleLbl="node1" presStyleIdx="1" presStyleCnt="5"/>
      <dgm:spPr/>
      <dgm:t>
        <a:bodyPr/>
        <a:lstStyle/>
        <a:p>
          <a:endParaRPr lang="en-US"/>
        </a:p>
      </dgm:t>
    </dgm:pt>
    <dgm:pt modelId="{DDDC8569-8442-184C-86A4-D95F01526B16}" type="pres">
      <dgm:prSet presAssocID="{88F318A1-7DD9-9748-B562-EB4A1C957664}" presName="dummy" presStyleCnt="0"/>
      <dgm:spPr/>
    </dgm:pt>
    <dgm:pt modelId="{13BE72AE-8F0E-8545-8FC8-99B0122C4376}" type="pres">
      <dgm:prSet presAssocID="{88F318A1-7DD9-9748-B562-EB4A1C957664}" presName="node" presStyleLbl="revTx" presStyleIdx="2" presStyleCnt="5" custScaleX="139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9617C-931E-CE41-9954-21EA118FDCA9}" type="pres">
      <dgm:prSet presAssocID="{51F0B2E4-19A1-3D40-9515-807D4A140B4A}" presName="sibTrans" presStyleLbl="node1" presStyleIdx="2" presStyleCnt="5"/>
      <dgm:spPr/>
      <dgm:t>
        <a:bodyPr/>
        <a:lstStyle/>
        <a:p>
          <a:endParaRPr lang="en-US"/>
        </a:p>
      </dgm:t>
    </dgm:pt>
    <dgm:pt modelId="{E79C3B36-C3DD-C543-986B-8C20C6B21989}" type="pres">
      <dgm:prSet presAssocID="{D86B3361-FFCF-154D-B88D-1DF0594DD73B}" presName="dummy" presStyleCnt="0"/>
      <dgm:spPr/>
    </dgm:pt>
    <dgm:pt modelId="{C5D406E7-E520-1444-919B-88620A94FA54}" type="pres">
      <dgm:prSet presAssocID="{D86B3361-FFCF-154D-B88D-1DF0594DD73B}" presName="node" presStyleLbl="revTx" presStyleIdx="3" presStyleCnt="5" custScaleX="139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5D435-F8B5-EA4B-A130-3E7479DC66BC}" type="pres">
      <dgm:prSet presAssocID="{C24F6BD3-5019-5D41-8BB7-9453621D1E8A}" presName="sibTrans" presStyleLbl="node1" presStyleIdx="3" presStyleCnt="5"/>
      <dgm:spPr/>
      <dgm:t>
        <a:bodyPr/>
        <a:lstStyle/>
        <a:p>
          <a:endParaRPr lang="en-US"/>
        </a:p>
      </dgm:t>
    </dgm:pt>
    <dgm:pt modelId="{DAC4AD6F-F0AA-5641-92C7-D0E16C87F7CD}" type="pres">
      <dgm:prSet presAssocID="{F6A2563B-101A-8D44-AF4C-A0A2D9B53CDB}" presName="dummy" presStyleCnt="0"/>
      <dgm:spPr/>
    </dgm:pt>
    <dgm:pt modelId="{87BF73B2-9B3E-274C-BBE7-81D498F50ACA}" type="pres">
      <dgm:prSet presAssocID="{F6A2563B-101A-8D44-AF4C-A0A2D9B53CDB}" presName="node" presStyleLbl="revTx" presStyleIdx="4" presStyleCnt="5" custScaleX="139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13A35-0467-B74C-9499-57E21A161C7B}" type="pres">
      <dgm:prSet presAssocID="{02E592A3-8A69-144A-95E8-283B53512B6E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4AE7B55-7055-3348-A416-32D13C20F61D}" type="presOf" srcId="{B7FADE23-0A11-4241-9F60-AB8205864D3C}" destId="{4044F993-DFE6-A540-BA1F-D8F81EC51392}" srcOrd="0" destOrd="0" presId="urn:microsoft.com/office/officeart/2005/8/layout/cycle1"/>
    <dgm:cxn modelId="{90EA5E6C-20A3-3041-B07A-10D7F838DA11}" type="presOf" srcId="{88F318A1-7DD9-9748-B562-EB4A1C957664}" destId="{13BE72AE-8F0E-8545-8FC8-99B0122C4376}" srcOrd="0" destOrd="0" presId="urn:microsoft.com/office/officeart/2005/8/layout/cycle1"/>
    <dgm:cxn modelId="{AF5A7042-DB86-ED4E-ABCC-7D86AC087A72}" type="presOf" srcId="{D86B3361-FFCF-154D-B88D-1DF0594DD73B}" destId="{C5D406E7-E520-1444-919B-88620A94FA54}" srcOrd="0" destOrd="0" presId="urn:microsoft.com/office/officeart/2005/8/layout/cycle1"/>
    <dgm:cxn modelId="{77526611-E653-8848-B4ED-7CCAE5C15F89}" type="presOf" srcId="{F6A2563B-101A-8D44-AF4C-A0A2D9B53CDB}" destId="{87BF73B2-9B3E-274C-BBE7-81D498F50ACA}" srcOrd="0" destOrd="0" presId="urn:microsoft.com/office/officeart/2005/8/layout/cycle1"/>
    <dgm:cxn modelId="{EBB1F7D7-8717-9D41-8F05-C0A9B7E8A6FD}" srcId="{B7FADE23-0A11-4241-9F60-AB8205864D3C}" destId="{BD5936BF-084D-AA41-B051-87FBDE3C9F46}" srcOrd="0" destOrd="0" parTransId="{5737A97C-46F9-F041-BB95-AE9FD5C53B8B}" sibTransId="{4A5BDC44-E86B-8648-A636-9CA1BB0C7ED6}"/>
    <dgm:cxn modelId="{B665F78F-8D9D-3E46-BB90-A534B4958239}" type="presOf" srcId="{BD5936BF-084D-AA41-B051-87FBDE3C9F46}" destId="{44F81C35-0FA5-0C41-8723-909CF0F3CA85}" srcOrd="0" destOrd="0" presId="urn:microsoft.com/office/officeart/2005/8/layout/cycle1"/>
    <dgm:cxn modelId="{3809F18B-B9BA-4C44-9062-4E1AA58ED79D}" type="presOf" srcId="{C24F6BD3-5019-5D41-8BB7-9453621D1E8A}" destId="{08B5D435-F8B5-EA4B-A130-3E7479DC66BC}" srcOrd="0" destOrd="0" presId="urn:microsoft.com/office/officeart/2005/8/layout/cycle1"/>
    <dgm:cxn modelId="{15F893DD-8162-7C40-BCC4-BF9C55C80064}" type="presOf" srcId="{51F0B2E4-19A1-3D40-9515-807D4A140B4A}" destId="{2C99617C-931E-CE41-9954-21EA118FDCA9}" srcOrd="0" destOrd="0" presId="urn:microsoft.com/office/officeart/2005/8/layout/cycle1"/>
    <dgm:cxn modelId="{77DE4991-102E-8241-BB3F-E6C7922203BE}" type="presOf" srcId="{4A5BDC44-E86B-8648-A636-9CA1BB0C7ED6}" destId="{67514FB6-0443-FA45-A28D-B83948CF0A5B}" srcOrd="0" destOrd="0" presId="urn:microsoft.com/office/officeart/2005/8/layout/cycle1"/>
    <dgm:cxn modelId="{C5A5C124-4E55-D24E-91CC-0AEC92C42F1D}" srcId="{B7FADE23-0A11-4241-9F60-AB8205864D3C}" destId="{F6A2563B-101A-8D44-AF4C-A0A2D9B53CDB}" srcOrd="4" destOrd="0" parTransId="{860EC095-5BBF-FD45-9945-6122A1502582}" sibTransId="{02E592A3-8A69-144A-95E8-283B53512B6E}"/>
    <dgm:cxn modelId="{875A5813-FC55-6D44-B0C2-78AB2E3F3AB5}" srcId="{B7FADE23-0A11-4241-9F60-AB8205864D3C}" destId="{88F318A1-7DD9-9748-B562-EB4A1C957664}" srcOrd="2" destOrd="0" parTransId="{0CB8471A-417A-AA43-89A5-54CF503171DF}" sibTransId="{51F0B2E4-19A1-3D40-9515-807D4A140B4A}"/>
    <dgm:cxn modelId="{A0904509-6194-F543-9FB6-4FAB3DDC2008}" srcId="{B7FADE23-0A11-4241-9F60-AB8205864D3C}" destId="{D86B3361-FFCF-154D-B88D-1DF0594DD73B}" srcOrd="3" destOrd="0" parTransId="{B707E6C0-3CFE-FF49-9784-814FBED4B440}" sibTransId="{C24F6BD3-5019-5D41-8BB7-9453621D1E8A}"/>
    <dgm:cxn modelId="{BD56FCF2-2AED-6C4A-9ED0-0EA351FBF92A}" type="presOf" srcId="{02E592A3-8A69-144A-95E8-283B53512B6E}" destId="{10113A35-0467-B74C-9499-57E21A161C7B}" srcOrd="0" destOrd="0" presId="urn:microsoft.com/office/officeart/2005/8/layout/cycle1"/>
    <dgm:cxn modelId="{514D2E52-DC5D-604C-96F8-BC904AB8B909}" srcId="{B7FADE23-0A11-4241-9F60-AB8205864D3C}" destId="{DC42E6CC-0577-7A42-9613-387A6D1008FA}" srcOrd="1" destOrd="0" parTransId="{A23AC9EA-9257-5E42-AF51-1654D796A1FA}" sibTransId="{7FC54037-C654-3A40-82A0-E10CAFE335D2}"/>
    <dgm:cxn modelId="{5ECEF0E6-B88E-5C42-983D-92D5A6C40536}" type="presOf" srcId="{7FC54037-C654-3A40-82A0-E10CAFE335D2}" destId="{BF5AA719-71FF-8642-B04C-4A6D92A3ACAF}" srcOrd="0" destOrd="0" presId="urn:microsoft.com/office/officeart/2005/8/layout/cycle1"/>
    <dgm:cxn modelId="{0D7A8E1C-CD90-9A41-B08B-248034B07F77}" type="presOf" srcId="{DC42E6CC-0577-7A42-9613-387A6D1008FA}" destId="{AB7D281A-9803-FA40-AF19-202204A0BD08}" srcOrd="0" destOrd="0" presId="urn:microsoft.com/office/officeart/2005/8/layout/cycle1"/>
    <dgm:cxn modelId="{C80E207B-C101-1944-99AF-5C97052EBBF1}" type="presParOf" srcId="{4044F993-DFE6-A540-BA1F-D8F81EC51392}" destId="{4F9CC090-D63F-2C46-927B-FE59A688D479}" srcOrd="0" destOrd="0" presId="urn:microsoft.com/office/officeart/2005/8/layout/cycle1"/>
    <dgm:cxn modelId="{15DE4D75-9A68-B04F-9B07-F604B7F93D7B}" type="presParOf" srcId="{4044F993-DFE6-A540-BA1F-D8F81EC51392}" destId="{44F81C35-0FA5-0C41-8723-909CF0F3CA85}" srcOrd="1" destOrd="0" presId="urn:microsoft.com/office/officeart/2005/8/layout/cycle1"/>
    <dgm:cxn modelId="{7F301056-12E6-754A-8C94-FAFA01EC8321}" type="presParOf" srcId="{4044F993-DFE6-A540-BA1F-D8F81EC51392}" destId="{67514FB6-0443-FA45-A28D-B83948CF0A5B}" srcOrd="2" destOrd="0" presId="urn:microsoft.com/office/officeart/2005/8/layout/cycle1"/>
    <dgm:cxn modelId="{A23021E5-8860-E64E-9F72-8FD7E74B3C39}" type="presParOf" srcId="{4044F993-DFE6-A540-BA1F-D8F81EC51392}" destId="{CCAF270F-FBD3-C64B-9E44-3EAE37DCF718}" srcOrd="3" destOrd="0" presId="urn:microsoft.com/office/officeart/2005/8/layout/cycle1"/>
    <dgm:cxn modelId="{CD4ECC29-70BD-2944-AE9A-4B3FCB6D35BB}" type="presParOf" srcId="{4044F993-DFE6-A540-BA1F-D8F81EC51392}" destId="{AB7D281A-9803-FA40-AF19-202204A0BD08}" srcOrd="4" destOrd="0" presId="urn:microsoft.com/office/officeart/2005/8/layout/cycle1"/>
    <dgm:cxn modelId="{38A2463B-C051-F34F-86EA-85EDDC022058}" type="presParOf" srcId="{4044F993-DFE6-A540-BA1F-D8F81EC51392}" destId="{BF5AA719-71FF-8642-B04C-4A6D92A3ACAF}" srcOrd="5" destOrd="0" presId="urn:microsoft.com/office/officeart/2005/8/layout/cycle1"/>
    <dgm:cxn modelId="{926ED4FF-9936-714D-98CB-02C458D7103F}" type="presParOf" srcId="{4044F993-DFE6-A540-BA1F-D8F81EC51392}" destId="{DDDC8569-8442-184C-86A4-D95F01526B16}" srcOrd="6" destOrd="0" presId="urn:microsoft.com/office/officeart/2005/8/layout/cycle1"/>
    <dgm:cxn modelId="{F1AB4C4C-6EA7-E647-97CC-65F5201CF7A5}" type="presParOf" srcId="{4044F993-DFE6-A540-BA1F-D8F81EC51392}" destId="{13BE72AE-8F0E-8545-8FC8-99B0122C4376}" srcOrd="7" destOrd="0" presId="urn:microsoft.com/office/officeart/2005/8/layout/cycle1"/>
    <dgm:cxn modelId="{5EBBD535-077E-7348-8804-0E8C9E6FC6DB}" type="presParOf" srcId="{4044F993-DFE6-A540-BA1F-D8F81EC51392}" destId="{2C99617C-931E-CE41-9954-21EA118FDCA9}" srcOrd="8" destOrd="0" presId="urn:microsoft.com/office/officeart/2005/8/layout/cycle1"/>
    <dgm:cxn modelId="{5FE4A5D5-2923-B340-AA7A-3015409FAFCB}" type="presParOf" srcId="{4044F993-DFE6-A540-BA1F-D8F81EC51392}" destId="{E79C3B36-C3DD-C543-986B-8C20C6B21989}" srcOrd="9" destOrd="0" presId="urn:microsoft.com/office/officeart/2005/8/layout/cycle1"/>
    <dgm:cxn modelId="{9973FDE5-E7C9-FF4C-907B-308D3D4FAD97}" type="presParOf" srcId="{4044F993-DFE6-A540-BA1F-D8F81EC51392}" destId="{C5D406E7-E520-1444-919B-88620A94FA54}" srcOrd="10" destOrd="0" presId="urn:microsoft.com/office/officeart/2005/8/layout/cycle1"/>
    <dgm:cxn modelId="{469D2C43-278A-1C43-9C98-FEFC326A0621}" type="presParOf" srcId="{4044F993-DFE6-A540-BA1F-D8F81EC51392}" destId="{08B5D435-F8B5-EA4B-A130-3E7479DC66BC}" srcOrd="11" destOrd="0" presId="urn:microsoft.com/office/officeart/2005/8/layout/cycle1"/>
    <dgm:cxn modelId="{6C23BBAB-ACCE-E34A-986D-8C3F32CDDFDD}" type="presParOf" srcId="{4044F993-DFE6-A540-BA1F-D8F81EC51392}" destId="{DAC4AD6F-F0AA-5641-92C7-D0E16C87F7CD}" srcOrd="12" destOrd="0" presId="urn:microsoft.com/office/officeart/2005/8/layout/cycle1"/>
    <dgm:cxn modelId="{6EBFF718-6421-EC4B-9BAE-68D8A1FE14AE}" type="presParOf" srcId="{4044F993-DFE6-A540-BA1F-D8F81EC51392}" destId="{87BF73B2-9B3E-274C-BBE7-81D498F50ACA}" srcOrd="13" destOrd="0" presId="urn:microsoft.com/office/officeart/2005/8/layout/cycle1"/>
    <dgm:cxn modelId="{44B82C9A-25CC-C94B-B4AB-B9602F16F201}" type="presParOf" srcId="{4044F993-DFE6-A540-BA1F-D8F81EC51392}" destId="{10113A35-0467-B74C-9499-57E21A161C7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ADE23-0A11-4241-9F60-AB8205864D3C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936BF-084D-AA41-B051-87FBDE3C9F46}">
      <dgm:prSet phldrT="[Text]"/>
      <dgm:spPr/>
      <dgm:t>
        <a:bodyPr/>
        <a:lstStyle/>
        <a:p>
          <a:r>
            <a:rPr lang="en-US" dirty="0" smtClean="0"/>
            <a:t>Collaborate</a:t>
          </a:r>
          <a:endParaRPr lang="en-US" dirty="0"/>
        </a:p>
      </dgm:t>
    </dgm:pt>
    <dgm:pt modelId="{5737A97C-46F9-F041-BB95-AE9FD5C53B8B}" type="parTrans" cxnId="{EBB1F7D7-8717-9D41-8F05-C0A9B7E8A6FD}">
      <dgm:prSet/>
      <dgm:spPr/>
      <dgm:t>
        <a:bodyPr/>
        <a:lstStyle/>
        <a:p>
          <a:endParaRPr lang="en-US"/>
        </a:p>
      </dgm:t>
    </dgm:pt>
    <dgm:pt modelId="{4A5BDC44-E86B-8648-A636-9CA1BB0C7ED6}" type="sibTrans" cxnId="{EBB1F7D7-8717-9D41-8F05-C0A9B7E8A6FD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DC42E6CC-0577-7A42-9613-387A6D1008FA}">
      <dgm:prSet phldrT="[Text]"/>
      <dgm:spPr/>
      <dgm:t>
        <a:bodyPr/>
        <a:lstStyle/>
        <a:p>
          <a:r>
            <a:rPr lang="en-US" dirty="0" smtClean="0"/>
            <a:t>Define</a:t>
          </a:r>
          <a:endParaRPr lang="en-US" dirty="0"/>
        </a:p>
      </dgm:t>
    </dgm:pt>
    <dgm:pt modelId="{A23AC9EA-9257-5E42-AF51-1654D796A1FA}" type="parTrans" cxnId="{514D2E52-DC5D-604C-96F8-BC904AB8B909}">
      <dgm:prSet/>
      <dgm:spPr/>
      <dgm:t>
        <a:bodyPr/>
        <a:lstStyle/>
        <a:p>
          <a:endParaRPr lang="en-US"/>
        </a:p>
      </dgm:t>
    </dgm:pt>
    <dgm:pt modelId="{7FC54037-C654-3A40-82A0-E10CAFE335D2}" type="sibTrans" cxnId="{514D2E52-DC5D-604C-96F8-BC904AB8B90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8F318A1-7DD9-9748-B562-EB4A1C957664}">
      <dgm:prSet phldrT="[Text]"/>
      <dgm:spPr/>
      <dgm:t>
        <a:bodyPr/>
        <a:lstStyle/>
        <a:p>
          <a:r>
            <a:rPr lang="en-US" dirty="0" smtClean="0"/>
            <a:t>Extract</a:t>
          </a:r>
          <a:endParaRPr lang="en-US" dirty="0"/>
        </a:p>
      </dgm:t>
    </dgm:pt>
    <dgm:pt modelId="{0CB8471A-417A-AA43-89A5-54CF503171DF}" type="parTrans" cxnId="{875A5813-FC55-6D44-B0C2-78AB2E3F3AB5}">
      <dgm:prSet/>
      <dgm:spPr/>
      <dgm:t>
        <a:bodyPr/>
        <a:lstStyle/>
        <a:p>
          <a:endParaRPr lang="en-US"/>
        </a:p>
      </dgm:t>
    </dgm:pt>
    <dgm:pt modelId="{51F0B2E4-19A1-3D40-9515-807D4A140B4A}" type="sibTrans" cxnId="{875A5813-FC55-6D44-B0C2-78AB2E3F3AB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D86B3361-FFCF-154D-B88D-1DF0594DD73B}">
      <dgm:prSet phldrT="[Text]"/>
      <dgm:spPr/>
      <dgm:t>
        <a:bodyPr/>
        <a:lstStyle/>
        <a:p>
          <a:r>
            <a:rPr lang="en-US" dirty="0" smtClean="0"/>
            <a:t>Represent</a:t>
          </a:r>
          <a:endParaRPr lang="en-US" dirty="0"/>
        </a:p>
      </dgm:t>
    </dgm:pt>
    <dgm:pt modelId="{B707E6C0-3CFE-FF49-9784-814FBED4B440}" type="parTrans" cxnId="{A0904509-6194-F543-9FB6-4FAB3DDC2008}">
      <dgm:prSet/>
      <dgm:spPr/>
      <dgm:t>
        <a:bodyPr/>
        <a:lstStyle/>
        <a:p>
          <a:endParaRPr lang="en-US"/>
        </a:p>
      </dgm:t>
    </dgm:pt>
    <dgm:pt modelId="{C24F6BD3-5019-5D41-8BB7-9453621D1E8A}" type="sibTrans" cxnId="{A0904509-6194-F543-9FB6-4FAB3DDC2008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F6A2563B-101A-8D44-AF4C-A0A2D9B53CDB}">
      <dgm:prSet phldrT="[Text]"/>
      <dgm:spPr/>
      <dgm:t>
        <a:bodyPr/>
        <a:lstStyle/>
        <a:p>
          <a:r>
            <a:rPr lang="en-US" dirty="0" smtClean="0"/>
            <a:t>Audit</a:t>
          </a:r>
          <a:endParaRPr lang="en-US" dirty="0"/>
        </a:p>
      </dgm:t>
    </dgm:pt>
    <dgm:pt modelId="{860EC095-5BBF-FD45-9945-6122A1502582}" type="parTrans" cxnId="{C5A5C124-4E55-D24E-91CC-0AEC92C42F1D}">
      <dgm:prSet/>
      <dgm:spPr/>
      <dgm:t>
        <a:bodyPr/>
        <a:lstStyle/>
        <a:p>
          <a:endParaRPr lang="en-US"/>
        </a:p>
      </dgm:t>
    </dgm:pt>
    <dgm:pt modelId="{02E592A3-8A69-144A-95E8-283B53512B6E}" type="sibTrans" cxnId="{C5A5C124-4E55-D24E-91CC-0AEC92C42F1D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044F993-DFE6-A540-BA1F-D8F81EC51392}" type="pres">
      <dgm:prSet presAssocID="{B7FADE23-0A11-4241-9F60-AB8205864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9CC090-D63F-2C46-927B-FE59A688D479}" type="pres">
      <dgm:prSet presAssocID="{BD5936BF-084D-AA41-B051-87FBDE3C9F46}" presName="dummy" presStyleCnt="0"/>
      <dgm:spPr/>
    </dgm:pt>
    <dgm:pt modelId="{44F81C35-0FA5-0C41-8723-909CF0F3CA85}" type="pres">
      <dgm:prSet presAssocID="{BD5936BF-084D-AA41-B051-87FBDE3C9F46}" presName="node" presStyleLbl="revTx" presStyleIdx="0" presStyleCnt="5" custScaleX="139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14FB6-0443-FA45-A28D-B83948CF0A5B}" type="pres">
      <dgm:prSet presAssocID="{4A5BDC44-E86B-8648-A636-9CA1BB0C7ED6}" presName="sibTrans" presStyleLbl="node1" presStyleIdx="0" presStyleCnt="5"/>
      <dgm:spPr/>
      <dgm:t>
        <a:bodyPr/>
        <a:lstStyle/>
        <a:p>
          <a:endParaRPr lang="en-US"/>
        </a:p>
      </dgm:t>
    </dgm:pt>
    <dgm:pt modelId="{CCAF270F-FBD3-C64B-9E44-3EAE37DCF718}" type="pres">
      <dgm:prSet presAssocID="{DC42E6CC-0577-7A42-9613-387A6D1008FA}" presName="dummy" presStyleCnt="0"/>
      <dgm:spPr/>
    </dgm:pt>
    <dgm:pt modelId="{AB7D281A-9803-FA40-AF19-202204A0BD08}" type="pres">
      <dgm:prSet presAssocID="{DC42E6CC-0577-7A42-9613-387A6D1008FA}" presName="node" presStyleLbl="revTx" presStyleIdx="1" presStyleCnt="5" custScaleX="139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AA719-71FF-8642-B04C-4A6D92A3ACAF}" type="pres">
      <dgm:prSet presAssocID="{7FC54037-C654-3A40-82A0-E10CAFE335D2}" presName="sibTrans" presStyleLbl="node1" presStyleIdx="1" presStyleCnt="5"/>
      <dgm:spPr/>
      <dgm:t>
        <a:bodyPr/>
        <a:lstStyle/>
        <a:p>
          <a:endParaRPr lang="en-US"/>
        </a:p>
      </dgm:t>
    </dgm:pt>
    <dgm:pt modelId="{DDDC8569-8442-184C-86A4-D95F01526B16}" type="pres">
      <dgm:prSet presAssocID="{88F318A1-7DD9-9748-B562-EB4A1C957664}" presName="dummy" presStyleCnt="0"/>
      <dgm:spPr/>
    </dgm:pt>
    <dgm:pt modelId="{13BE72AE-8F0E-8545-8FC8-99B0122C4376}" type="pres">
      <dgm:prSet presAssocID="{88F318A1-7DD9-9748-B562-EB4A1C957664}" presName="node" presStyleLbl="revTx" presStyleIdx="2" presStyleCnt="5" custScaleX="139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9617C-931E-CE41-9954-21EA118FDCA9}" type="pres">
      <dgm:prSet presAssocID="{51F0B2E4-19A1-3D40-9515-807D4A140B4A}" presName="sibTrans" presStyleLbl="node1" presStyleIdx="2" presStyleCnt="5"/>
      <dgm:spPr/>
      <dgm:t>
        <a:bodyPr/>
        <a:lstStyle/>
        <a:p>
          <a:endParaRPr lang="en-US"/>
        </a:p>
      </dgm:t>
    </dgm:pt>
    <dgm:pt modelId="{E79C3B36-C3DD-C543-986B-8C20C6B21989}" type="pres">
      <dgm:prSet presAssocID="{D86B3361-FFCF-154D-B88D-1DF0594DD73B}" presName="dummy" presStyleCnt="0"/>
      <dgm:spPr/>
    </dgm:pt>
    <dgm:pt modelId="{C5D406E7-E520-1444-919B-88620A94FA54}" type="pres">
      <dgm:prSet presAssocID="{D86B3361-FFCF-154D-B88D-1DF0594DD73B}" presName="node" presStyleLbl="revTx" presStyleIdx="3" presStyleCnt="5" custScaleX="139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5D435-F8B5-EA4B-A130-3E7479DC66BC}" type="pres">
      <dgm:prSet presAssocID="{C24F6BD3-5019-5D41-8BB7-9453621D1E8A}" presName="sibTrans" presStyleLbl="node1" presStyleIdx="3" presStyleCnt="5"/>
      <dgm:spPr/>
      <dgm:t>
        <a:bodyPr/>
        <a:lstStyle/>
        <a:p>
          <a:endParaRPr lang="en-US"/>
        </a:p>
      </dgm:t>
    </dgm:pt>
    <dgm:pt modelId="{DAC4AD6F-F0AA-5641-92C7-D0E16C87F7CD}" type="pres">
      <dgm:prSet presAssocID="{F6A2563B-101A-8D44-AF4C-A0A2D9B53CDB}" presName="dummy" presStyleCnt="0"/>
      <dgm:spPr/>
    </dgm:pt>
    <dgm:pt modelId="{87BF73B2-9B3E-274C-BBE7-81D498F50ACA}" type="pres">
      <dgm:prSet presAssocID="{F6A2563B-101A-8D44-AF4C-A0A2D9B53CDB}" presName="node" presStyleLbl="revTx" presStyleIdx="4" presStyleCnt="5" custScaleX="139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13A35-0467-B74C-9499-57E21A161C7B}" type="pres">
      <dgm:prSet presAssocID="{02E592A3-8A69-144A-95E8-283B53512B6E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7D8C389-85B7-A84A-AA44-FDA72D213DC8}" type="presOf" srcId="{F6A2563B-101A-8D44-AF4C-A0A2D9B53CDB}" destId="{87BF73B2-9B3E-274C-BBE7-81D498F50ACA}" srcOrd="0" destOrd="0" presId="urn:microsoft.com/office/officeart/2005/8/layout/cycle1"/>
    <dgm:cxn modelId="{C90481DA-9614-1846-968D-28EE18193F19}" type="presOf" srcId="{B7FADE23-0A11-4241-9F60-AB8205864D3C}" destId="{4044F993-DFE6-A540-BA1F-D8F81EC51392}" srcOrd="0" destOrd="0" presId="urn:microsoft.com/office/officeart/2005/8/layout/cycle1"/>
    <dgm:cxn modelId="{EBB1F7D7-8717-9D41-8F05-C0A9B7E8A6FD}" srcId="{B7FADE23-0A11-4241-9F60-AB8205864D3C}" destId="{BD5936BF-084D-AA41-B051-87FBDE3C9F46}" srcOrd="0" destOrd="0" parTransId="{5737A97C-46F9-F041-BB95-AE9FD5C53B8B}" sibTransId="{4A5BDC44-E86B-8648-A636-9CA1BB0C7ED6}"/>
    <dgm:cxn modelId="{0E95A9DB-59F3-D44E-9377-57FC59FF61B9}" type="presOf" srcId="{BD5936BF-084D-AA41-B051-87FBDE3C9F46}" destId="{44F81C35-0FA5-0C41-8723-909CF0F3CA85}" srcOrd="0" destOrd="0" presId="urn:microsoft.com/office/officeart/2005/8/layout/cycle1"/>
    <dgm:cxn modelId="{C5A5C124-4E55-D24E-91CC-0AEC92C42F1D}" srcId="{B7FADE23-0A11-4241-9F60-AB8205864D3C}" destId="{F6A2563B-101A-8D44-AF4C-A0A2D9B53CDB}" srcOrd="4" destOrd="0" parTransId="{860EC095-5BBF-FD45-9945-6122A1502582}" sibTransId="{02E592A3-8A69-144A-95E8-283B53512B6E}"/>
    <dgm:cxn modelId="{875A5813-FC55-6D44-B0C2-78AB2E3F3AB5}" srcId="{B7FADE23-0A11-4241-9F60-AB8205864D3C}" destId="{88F318A1-7DD9-9748-B562-EB4A1C957664}" srcOrd="2" destOrd="0" parTransId="{0CB8471A-417A-AA43-89A5-54CF503171DF}" sibTransId="{51F0B2E4-19A1-3D40-9515-807D4A140B4A}"/>
    <dgm:cxn modelId="{FE3DCCF5-D526-7D4D-A74D-44D276E7BD27}" type="presOf" srcId="{02E592A3-8A69-144A-95E8-283B53512B6E}" destId="{10113A35-0467-B74C-9499-57E21A161C7B}" srcOrd="0" destOrd="0" presId="urn:microsoft.com/office/officeart/2005/8/layout/cycle1"/>
    <dgm:cxn modelId="{A0904509-6194-F543-9FB6-4FAB3DDC2008}" srcId="{B7FADE23-0A11-4241-9F60-AB8205864D3C}" destId="{D86B3361-FFCF-154D-B88D-1DF0594DD73B}" srcOrd="3" destOrd="0" parTransId="{B707E6C0-3CFE-FF49-9784-814FBED4B440}" sibTransId="{C24F6BD3-5019-5D41-8BB7-9453621D1E8A}"/>
    <dgm:cxn modelId="{A7B14390-0636-054F-9DD6-0DCCAF312810}" type="presOf" srcId="{7FC54037-C654-3A40-82A0-E10CAFE335D2}" destId="{BF5AA719-71FF-8642-B04C-4A6D92A3ACAF}" srcOrd="0" destOrd="0" presId="urn:microsoft.com/office/officeart/2005/8/layout/cycle1"/>
    <dgm:cxn modelId="{E49A8457-7C2E-3C4F-B798-B92416352C93}" type="presOf" srcId="{D86B3361-FFCF-154D-B88D-1DF0594DD73B}" destId="{C5D406E7-E520-1444-919B-88620A94FA54}" srcOrd="0" destOrd="0" presId="urn:microsoft.com/office/officeart/2005/8/layout/cycle1"/>
    <dgm:cxn modelId="{514D2E52-DC5D-604C-96F8-BC904AB8B909}" srcId="{B7FADE23-0A11-4241-9F60-AB8205864D3C}" destId="{DC42E6CC-0577-7A42-9613-387A6D1008FA}" srcOrd="1" destOrd="0" parTransId="{A23AC9EA-9257-5E42-AF51-1654D796A1FA}" sibTransId="{7FC54037-C654-3A40-82A0-E10CAFE335D2}"/>
    <dgm:cxn modelId="{E04312DD-B480-FD4C-917C-B39685D01C88}" type="presOf" srcId="{88F318A1-7DD9-9748-B562-EB4A1C957664}" destId="{13BE72AE-8F0E-8545-8FC8-99B0122C4376}" srcOrd="0" destOrd="0" presId="urn:microsoft.com/office/officeart/2005/8/layout/cycle1"/>
    <dgm:cxn modelId="{367AB0A3-3E86-1046-ABB7-9FCC7616E958}" type="presOf" srcId="{4A5BDC44-E86B-8648-A636-9CA1BB0C7ED6}" destId="{67514FB6-0443-FA45-A28D-B83948CF0A5B}" srcOrd="0" destOrd="0" presId="urn:microsoft.com/office/officeart/2005/8/layout/cycle1"/>
    <dgm:cxn modelId="{C5F6FEC1-55C2-4A4F-92C2-BDCEC94B2E6B}" type="presOf" srcId="{51F0B2E4-19A1-3D40-9515-807D4A140B4A}" destId="{2C99617C-931E-CE41-9954-21EA118FDCA9}" srcOrd="0" destOrd="0" presId="urn:microsoft.com/office/officeart/2005/8/layout/cycle1"/>
    <dgm:cxn modelId="{7DABE3FC-4581-A74B-A4C0-EB82840DE1B8}" type="presOf" srcId="{DC42E6CC-0577-7A42-9613-387A6D1008FA}" destId="{AB7D281A-9803-FA40-AF19-202204A0BD08}" srcOrd="0" destOrd="0" presId="urn:microsoft.com/office/officeart/2005/8/layout/cycle1"/>
    <dgm:cxn modelId="{8B996EF6-DA34-D04B-92F7-D31A97DFDFDA}" type="presOf" srcId="{C24F6BD3-5019-5D41-8BB7-9453621D1E8A}" destId="{08B5D435-F8B5-EA4B-A130-3E7479DC66BC}" srcOrd="0" destOrd="0" presId="urn:microsoft.com/office/officeart/2005/8/layout/cycle1"/>
    <dgm:cxn modelId="{8620A1F2-30B6-7246-A5BE-A7FFE2E3DBFF}" type="presParOf" srcId="{4044F993-DFE6-A540-BA1F-D8F81EC51392}" destId="{4F9CC090-D63F-2C46-927B-FE59A688D479}" srcOrd="0" destOrd="0" presId="urn:microsoft.com/office/officeart/2005/8/layout/cycle1"/>
    <dgm:cxn modelId="{D376AD03-3DB0-8B4B-BC3E-44EDE1A73030}" type="presParOf" srcId="{4044F993-DFE6-A540-BA1F-D8F81EC51392}" destId="{44F81C35-0FA5-0C41-8723-909CF0F3CA85}" srcOrd="1" destOrd="0" presId="urn:microsoft.com/office/officeart/2005/8/layout/cycle1"/>
    <dgm:cxn modelId="{DD679212-BFAE-5844-B582-7518E1E3E359}" type="presParOf" srcId="{4044F993-DFE6-A540-BA1F-D8F81EC51392}" destId="{67514FB6-0443-FA45-A28D-B83948CF0A5B}" srcOrd="2" destOrd="0" presId="urn:microsoft.com/office/officeart/2005/8/layout/cycle1"/>
    <dgm:cxn modelId="{51213F4B-19E6-BF47-B735-B5076357DE92}" type="presParOf" srcId="{4044F993-DFE6-A540-BA1F-D8F81EC51392}" destId="{CCAF270F-FBD3-C64B-9E44-3EAE37DCF718}" srcOrd="3" destOrd="0" presId="urn:microsoft.com/office/officeart/2005/8/layout/cycle1"/>
    <dgm:cxn modelId="{81349774-8828-4948-9A5F-E74087790D14}" type="presParOf" srcId="{4044F993-DFE6-A540-BA1F-D8F81EC51392}" destId="{AB7D281A-9803-FA40-AF19-202204A0BD08}" srcOrd="4" destOrd="0" presId="urn:microsoft.com/office/officeart/2005/8/layout/cycle1"/>
    <dgm:cxn modelId="{A9210573-28C4-0244-A3C6-BC26956C2B79}" type="presParOf" srcId="{4044F993-DFE6-A540-BA1F-D8F81EC51392}" destId="{BF5AA719-71FF-8642-B04C-4A6D92A3ACAF}" srcOrd="5" destOrd="0" presId="urn:microsoft.com/office/officeart/2005/8/layout/cycle1"/>
    <dgm:cxn modelId="{4207E56E-EA94-1746-98FC-2BCE9E9BB5A3}" type="presParOf" srcId="{4044F993-DFE6-A540-BA1F-D8F81EC51392}" destId="{DDDC8569-8442-184C-86A4-D95F01526B16}" srcOrd="6" destOrd="0" presId="urn:microsoft.com/office/officeart/2005/8/layout/cycle1"/>
    <dgm:cxn modelId="{55ED8CAF-A923-444B-B8C4-F96235485E3B}" type="presParOf" srcId="{4044F993-DFE6-A540-BA1F-D8F81EC51392}" destId="{13BE72AE-8F0E-8545-8FC8-99B0122C4376}" srcOrd="7" destOrd="0" presId="urn:microsoft.com/office/officeart/2005/8/layout/cycle1"/>
    <dgm:cxn modelId="{E34C7483-42C3-FB42-A8B7-4F955D287466}" type="presParOf" srcId="{4044F993-DFE6-A540-BA1F-D8F81EC51392}" destId="{2C99617C-931E-CE41-9954-21EA118FDCA9}" srcOrd="8" destOrd="0" presId="urn:microsoft.com/office/officeart/2005/8/layout/cycle1"/>
    <dgm:cxn modelId="{1F9D4996-2D47-914A-AAA2-C12C667311E4}" type="presParOf" srcId="{4044F993-DFE6-A540-BA1F-D8F81EC51392}" destId="{E79C3B36-C3DD-C543-986B-8C20C6B21989}" srcOrd="9" destOrd="0" presId="urn:microsoft.com/office/officeart/2005/8/layout/cycle1"/>
    <dgm:cxn modelId="{C2F7B539-1225-7545-AA0C-E077E1176DC2}" type="presParOf" srcId="{4044F993-DFE6-A540-BA1F-D8F81EC51392}" destId="{C5D406E7-E520-1444-919B-88620A94FA54}" srcOrd="10" destOrd="0" presId="urn:microsoft.com/office/officeart/2005/8/layout/cycle1"/>
    <dgm:cxn modelId="{A2D7DDDC-61F1-C34F-81E1-D8A1C7FFEA89}" type="presParOf" srcId="{4044F993-DFE6-A540-BA1F-D8F81EC51392}" destId="{08B5D435-F8B5-EA4B-A130-3E7479DC66BC}" srcOrd="11" destOrd="0" presId="urn:microsoft.com/office/officeart/2005/8/layout/cycle1"/>
    <dgm:cxn modelId="{CF357A7B-6264-CD42-8C33-1E265A87E12A}" type="presParOf" srcId="{4044F993-DFE6-A540-BA1F-D8F81EC51392}" destId="{DAC4AD6F-F0AA-5641-92C7-D0E16C87F7CD}" srcOrd="12" destOrd="0" presId="urn:microsoft.com/office/officeart/2005/8/layout/cycle1"/>
    <dgm:cxn modelId="{5EED5412-8B31-594D-98C2-BA0DA4C10DDA}" type="presParOf" srcId="{4044F993-DFE6-A540-BA1F-D8F81EC51392}" destId="{87BF73B2-9B3E-274C-BBE7-81D498F50ACA}" srcOrd="13" destOrd="0" presId="urn:microsoft.com/office/officeart/2005/8/layout/cycle1"/>
    <dgm:cxn modelId="{8A61855D-7139-624E-BBBD-BDEF17F9169C}" type="presParOf" srcId="{4044F993-DFE6-A540-BA1F-D8F81EC51392}" destId="{10113A35-0467-B74C-9499-57E21A161C7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30DC-D55A-614D-9694-9E5B6AC5425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F8534-9D0C-D540-AF19-61EA54DF1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534-9D0C-D540-AF19-61EA54DF14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534-9D0C-D540-AF19-61EA54DF1449}" type="slidenum">
              <a:rPr lang="en-US" smtClean="0"/>
              <a:t>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9F8534-9D0C-D540-AF19-61EA54DF1449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90732" y="4647163"/>
            <a:ext cx="5051691" cy="883851"/>
            <a:chOff x="4177074" y="485745"/>
            <a:chExt cx="4809665" cy="766488"/>
          </a:xfrm>
        </p:grpSpPr>
        <p:sp>
          <p:nvSpPr>
            <p:cNvPr id="7" name="Hexagon 6"/>
            <p:cNvSpPr/>
            <p:nvPr/>
          </p:nvSpPr>
          <p:spPr>
            <a:xfrm>
              <a:off x="4177074" y="485745"/>
              <a:ext cx="961933" cy="766488"/>
            </a:xfrm>
            <a:prstGeom prst="hexagon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77074" y="730490"/>
              <a:ext cx="961933" cy="24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collect</a:t>
              </a:r>
              <a:endParaRPr lang="en-US" sz="12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9" name="Hexagon 8"/>
            <p:cNvSpPr/>
            <p:nvPr/>
          </p:nvSpPr>
          <p:spPr>
            <a:xfrm>
              <a:off x="5139007" y="485745"/>
              <a:ext cx="961933" cy="766488"/>
            </a:xfrm>
            <a:prstGeom prst="hexagon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39007" y="730490"/>
              <a:ext cx="961933" cy="24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store</a:t>
              </a:r>
              <a:endParaRPr lang="en-US" sz="12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>
              <a:off x="6100940" y="485745"/>
              <a:ext cx="961933" cy="766488"/>
            </a:xfrm>
            <a:prstGeom prst="hexagon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00940" y="730490"/>
              <a:ext cx="961933" cy="24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harmonize</a:t>
              </a:r>
              <a:endParaRPr lang="en-US" sz="12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7062873" y="485745"/>
              <a:ext cx="961933" cy="766488"/>
            </a:xfrm>
            <a:prstGeom prst="hexagon">
              <a:avLst/>
            </a:prstGeom>
            <a:solidFill>
              <a:srgbClr val="1C1C1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62873" y="730490"/>
              <a:ext cx="961933" cy="24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analyze</a:t>
              </a:r>
              <a:endParaRPr lang="en-US" sz="12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>
              <a:off x="8024806" y="485745"/>
              <a:ext cx="961933" cy="766488"/>
            </a:xfrm>
            <a:prstGeom prst="hexagon">
              <a:avLst/>
            </a:prstGeom>
            <a:solidFill>
              <a:srgbClr val="9C85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24806" y="730490"/>
              <a:ext cx="961933" cy="24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use</a:t>
              </a:r>
              <a:endParaRPr lang="en-US" sz="12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</p:grpSp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393630"/>
              </p:ext>
            </p:extLst>
          </p:nvPr>
        </p:nvGraphicFramePr>
        <p:xfrm>
          <a:off x="583037" y="5951094"/>
          <a:ext cx="5259386" cy="3419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Circular Arrow 17"/>
          <p:cNvSpPr/>
          <p:nvPr/>
        </p:nvSpPr>
        <p:spPr>
          <a:xfrm flipH="1">
            <a:off x="3966550" y="5757523"/>
            <a:ext cx="968298" cy="103640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80329"/>
              <a:gd name="adj5" fmla="val 20842"/>
            </a:avLst>
          </a:prstGeom>
          <a:solidFill>
            <a:srgbClr val="9C85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4865" y="5847168"/>
            <a:ext cx="96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34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534-9D0C-D540-AF19-61EA54DF14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6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534-9D0C-D540-AF19-61EA54DF14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534-9D0C-D540-AF19-61EA54DF14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7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Pre-beaker</a:t>
            </a:r>
          </a:p>
          <a:p>
            <a:r>
              <a:rPr lang="en-US" smtClean="0"/>
              <a:t>UF</a:t>
            </a:r>
          </a:p>
          <a:p>
            <a:r>
              <a:rPr lang="en-US" smtClean="0"/>
              <a:t>82 ways resulted – 79 contain Escherichia coli</a:t>
            </a:r>
          </a:p>
          <a:p>
            <a:r>
              <a:rPr lang="en-US" smtClean="0"/>
              <a:t>2 ways to order</a:t>
            </a:r>
          </a:p>
          <a:p>
            <a:r>
              <a:rPr lang="en-US" smtClean="0"/>
              <a:t>4 ways to result</a:t>
            </a:r>
            <a:endParaRPr lang="en-US"/>
          </a:p>
          <a:p>
            <a:r>
              <a:rPr lang="en-US" smtClean="0"/>
              <a:t>JAX</a:t>
            </a:r>
          </a:p>
          <a:p>
            <a:r>
              <a:rPr lang="en-US" smtClean="0"/>
              <a:t>111 ways resulted – 109 contain Escherichia coli</a:t>
            </a:r>
          </a:p>
          <a:p>
            <a:r>
              <a:rPr lang="en-US" smtClean="0"/>
              <a:t>1 way to order</a:t>
            </a:r>
          </a:p>
          <a:p>
            <a:r>
              <a:rPr lang="en-US" smtClean="0"/>
              <a:t>4 ways to result</a:t>
            </a:r>
          </a:p>
          <a:p>
            <a:r>
              <a:rPr lang="en-US" b="1" smtClean="0">
                <a:solidFill>
                  <a:srgbClr val="FF0000"/>
                </a:solidFill>
              </a:rPr>
              <a:t>Post-beaker</a:t>
            </a:r>
          </a:p>
          <a:p>
            <a:r>
              <a:rPr lang="en-US" smtClean="0"/>
              <a:t>UF</a:t>
            </a:r>
          </a:p>
          <a:p>
            <a:r>
              <a:rPr lang="en-US" smtClean="0"/>
              <a:t>6 ways resulted – all contain Escherichia coli</a:t>
            </a:r>
          </a:p>
          <a:p>
            <a:r>
              <a:rPr lang="en-US" smtClean="0"/>
              <a:t>1 way to order</a:t>
            </a:r>
          </a:p>
          <a:p>
            <a:r>
              <a:rPr lang="en-US" smtClean="0"/>
              <a:t>1 way to result</a:t>
            </a:r>
            <a:endParaRPr lang="en-US"/>
          </a:p>
          <a:p>
            <a:r>
              <a:rPr lang="en-US" smtClean="0"/>
              <a:t>JAX</a:t>
            </a:r>
          </a:p>
          <a:p>
            <a:r>
              <a:rPr lang="en-US" smtClean="0"/>
              <a:t>54 ways resulted – all contain Escherichia coli</a:t>
            </a:r>
          </a:p>
          <a:p>
            <a:r>
              <a:rPr lang="en-US" smtClean="0"/>
              <a:t>1 way to order</a:t>
            </a:r>
          </a:p>
          <a:p>
            <a:r>
              <a:rPr lang="en-US" smtClean="0"/>
              <a:t>1 way to result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8534-9D0C-D540-AF19-61EA54DF14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7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DA5120"/>
                </a:solidFill>
                <a:latin typeface="+mn-lt"/>
              </a:rPr>
              <a:t>Questions? Help? </a:t>
            </a:r>
            <a:r>
              <a:rPr lang="en-US" sz="1200" spc="0" dirty="0" smtClean="0">
                <a:solidFill>
                  <a:srgbClr val="DA5120"/>
                </a:solidFill>
                <a:latin typeface="+mn-lt"/>
              </a:rPr>
              <a:t>i2b2support@ahc.ufl.edu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A48F3-A2E6-964B-AD15-72924CFC38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C85C-1E10-F54F-AB7D-2E049597D80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2F04-6EA9-AB49-B311-A1D9978C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1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C85C-1E10-F54F-AB7D-2E049597D80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2F04-6EA9-AB49-B311-A1D9978C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C85C-1E10-F54F-AB7D-2E049597D80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2F04-6EA9-AB49-B311-A1D9978C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7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C85C-1E10-F54F-AB7D-2E049597D80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2F04-6EA9-AB49-B311-A1D9978C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C85C-1E10-F54F-AB7D-2E049597D80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2F04-6EA9-AB49-B311-A1D9978C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C85C-1E10-F54F-AB7D-2E049597D80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2F04-6EA9-AB49-B311-A1D9978C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C85C-1E10-F54F-AB7D-2E049597D80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2F04-6EA9-AB49-B311-A1D9978C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0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C85C-1E10-F54F-AB7D-2E049597D80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2F04-6EA9-AB49-B311-A1D9978C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C85C-1E10-F54F-AB7D-2E049597D80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2F04-6EA9-AB49-B311-A1D9978C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2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C85C-1E10-F54F-AB7D-2E049597D80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2F04-6EA9-AB49-B311-A1D9978C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7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C85C-1E10-F54F-AB7D-2E049597D80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2F04-6EA9-AB49-B311-A1D9978C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4C85C-1E10-F54F-AB7D-2E049597D80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D2F04-6EA9-AB49-B311-A1D9978C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jpg"/><Relationship Id="rId13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oinc.org/collaboration/snomed-international/" TargetMode="External"/><Relationship Id="rId3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Microbiology Data in the Real World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Thoughts and Examples from One Site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1446"/>
            <a:ext cx="9144000" cy="1655762"/>
          </a:xfrm>
        </p:spPr>
        <p:txBody>
          <a:bodyPr/>
          <a:lstStyle/>
          <a:p>
            <a:r>
              <a:rPr lang="en-US" dirty="0" smtClean="0"/>
              <a:t>Gigi Lipori, MT, MBA</a:t>
            </a:r>
          </a:p>
          <a:p>
            <a:r>
              <a:rPr lang="en-US" dirty="0" smtClean="0"/>
              <a:t>UF Health and UF Health Sciences Center</a:t>
            </a:r>
          </a:p>
          <a:p>
            <a:r>
              <a:rPr lang="en-US" dirty="0" smtClean="0"/>
              <a:t>Gainesville, 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3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“nomenclatures”</a:t>
            </a:r>
            <a:r>
              <a:rPr lang="en-US"/>
              <a:t/>
            </a:r>
            <a:br>
              <a:rPr lang="en-US"/>
            </a:br>
            <a:r>
              <a:rPr lang="en-US" sz="2800" i="1" smtClean="0"/>
              <a:t>Example: Escherichia coli in Urine</a:t>
            </a:r>
            <a:endParaRPr lang="en-US" sz="2800" i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Pre-Beaker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mtClean="0"/>
              <a:t>5 order ids</a:t>
            </a:r>
          </a:p>
          <a:p>
            <a:r>
              <a:rPr lang="en-US" smtClean="0"/>
              <a:t>11 test ids</a:t>
            </a:r>
          </a:p>
          <a:p>
            <a:r>
              <a:rPr lang="en-US" smtClean="0"/>
              <a:t>27% of results loinc’d (3 loincs)</a:t>
            </a:r>
          </a:p>
          <a:p>
            <a:r>
              <a:rPr lang="en-US" smtClean="0"/>
              <a:t>227 ways “Escherichia coli” reported</a:t>
            </a:r>
          </a:p>
          <a:p>
            <a:endParaRPr lang="en-US"/>
          </a:p>
          <a:p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Post-Beaker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4 order ids</a:t>
            </a:r>
          </a:p>
          <a:p>
            <a:r>
              <a:rPr lang="en-US" smtClean="0"/>
              <a:t>9 test ids</a:t>
            </a:r>
          </a:p>
          <a:p>
            <a:r>
              <a:rPr lang="en-US" smtClean="0"/>
              <a:t>99% of results loinc’d (1 loinc)</a:t>
            </a:r>
          </a:p>
          <a:p>
            <a:r>
              <a:rPr lang="en-US" smtClean="0"/>
              <a:t>77 ways ”Escherichia coli” reported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4899270"/>
            <a:ext cx="5362956" cy="1649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744" y="4899270"/>
            <a:ext cx="5276596" cy="11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7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”multiples”</a:t>
            </a:r>
          </a:p>
          <a:p>
            <a:pPr lvl="1"/>
            <a:r>
              <a:rPr lang="en-US" dirty="0" smtClean="0"/>
              <a:t>1 Specimen</a:t>
            </a:r>
          </a:p>
          <a:p>
            <a:pPr lvl="2"/>
            <a:r>
              <a:rPr lang="en-US" dirty="0" smtClean="0"/>
              <a:t>15 physical entities</a:t>
            </a:r>
          </a:p>
          <a:p>
            <a:pPr lvl="2"/>
            <a:r>
              <a:rPr lang="en-US" dirty="0" smtClean="0"/>
              <a:t>52 reportable results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Nomenclature</a:t>
            </a:r>
          </a:p>
          <a:p>
            <a:pPr lvl="2"/>
            <a:r>
              <a:rPr lang="en-US" dirty="0" smtClean="0"/>
              <a:t>3+ Ontologies</a:t>
            </a:r>
          </a:p>
          <a:p>
            <a:pPr lvl="2"/>
            <a:r>
              <a:rPr lang="en-US" dirty="0" smtClean="0"/>
              <a:t>Numerous ways the same entity is represented in the raw data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8105504" y="1825625"/>
            <a:ext cx="5181600" cy="50323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“annotations”</a:t>
            </a:r>
          </a:p>
          <a:p>
            <a:pPr lvl="1"/>
            <a:r>
              <a:rPr lang="en-US" dirty="0" smtClean="0"/>
              <a:t>The specimen</a:t>
            </a:r>
          </a:p>
          <a:p>
            <a:pPr lvl="1"/>
            <a:r>
              <a:rPr lang="en-US" dirty="0" smtClean="0"/>
              <a:t>The patient</a:t>
            </a:r>
          </a:p>
          <a:p>
            <a:pPr lvl="2"/>
            <a:r>
              <a:rPr lang="en-US" dirty="0" smtClean="0"/>
              <a:t>Demographics</a:t>
            </a:r>
          </a:p>
          <a:p>
            <a:pPr lvl="2"/>
            <a:r>
              <a:rPr lang="en-US" dirty="0" smtClean="0"/>
              <a:t>Anthropomorphics</a:t>
            </a:r>
          </a:p>
          <a:p>
            <a:pPr lvl="2"/>
            <a:r>
              <a:rPr lang="en-US" dirty="0" smtClean="0"/>
              <a:t>Procedures</a:t>
            </a:r>
          </a:p>
          <a:p>
            <a:pPr lvl="2"/>
            <a:r>
              <a:rPr lang="en-US" dirty="0" smtClean="0"/>
              <a:t>Diseases</a:t>
            </a:r>
          </a:p>
          <a:p>
            <a:pPr lvl="2"/>
            <a:r>
              <a:rPr lang="en-US" dirty="0" smtClean="0"/>
              <a:t>Drugs</a:t>
            </a:r>
          </a:p>
          <a:p>
            <a:pPr lvl="2"/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The bug</a:t>
            </a:r>
          </a:p>
          <a:p>
            <a:pPr lvl="2"/>
            <a:r>
              <a:rPr lang="en-US" dirty="0" smtClean="0"/>
              <a:t>Pathogen</a:t>
            </a:r>
          </a:p>
          <a:p>
            <a:pPr lvl="2"/>
            <a:r>
              <a:rPr lang="en-US" dirty="0" smtClean="0"/>
              <a:t>Colonizer</a:t>
            </a:r>
          </a:p>
          <a:p>
            <a:pPr lvl="2"/>
            <a:r>
              <a:rPr lang="en-US" dirty="0" smtClean="0"/>
              <a:t>Normal flora</a:t>
            </a:r>
          </a:p>
          <a:p>
            <a:pPr lvl="2"/>
            <a:r>
              <a:rPr lang="en-US" dirty="0" smtClean="0"/>
              <a:t>Contaminant</a:t>
            </a:r>
          </a:p>
          <a:p>
            <a:pPr lvl="1"/>
            <a:r>
              <a:rPr lang="en-US" dirty="0" smtClean="0"/>
              <a:t>The ward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care </a:t>
            </a:r>
            <a:r>
              <a:rPr lang="en-US" dirty="0" smtClean="0"/>
              <a:t>team</a:t>
            </a:r>
          </a:p>
          <a:p>
            <a:pPr lvl="1"/>
            <a:r>
              <a:rPr lang="en-US" dirty="0" smtClean="0"/>
              <a:t>The community</a:t>
            </a:r>
          </a:p>
        </p:txBody>
      </p:sp>
      <p:pic>
        <p:nvPicPr>
          <p:cNvPr id="14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95" y="968828"/>
            <a:ext cx="5976258" cy="56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0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29089" y="1100137"/>
            <a:ext cx="4086224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28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21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role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9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venir Light"/>
                <a:cs typeface="Avenir Light"/>
              </a:rPr>
              <a:t>Vision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</a:t>
            </a:r>
            <a:r>
              <a:rPr lang="en-US" dirty="0"/>
              <a:t>UF Health and </a:t>
            </a:r>
            <a:r>
              <a:rPr lang="en-US" dirty="0" smtClean="0"/>
              <a:t>UF Health Sciences Center </a:t>
            </a:r>
            <a:r>
              <a:rPr lang="en-US" dirty="0"/>
              <a:t>comprehensive mission </a:t>
            </a:r>
            <a:r>
              <a:rPr lang="en-US" dirty="0" smtClean="0"/>
              <a:t>– </a:t>
            </a:r>
            <a:r>
              <a:rPr lang="en-US" b="1" dirty="0" smtClean="0"/>
              <a:t>patient care, research and education </a:t>
            </a:r>
            <a:r>
              <a:rPr lang="en-US" dirty="0" smtClean="0"/>
              <a:t>– through ready access </a:t>
            </a:r>
            <a:r>
              <a:rPr lang="en-US" dirty="0"/>
              <a:t>to synthesized information, powerful analytical tools and robust information infrastructure</a:t>
            </a:r>
            <a:r>
              <a:rPr lang="en-US" dirty="0" smtClean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019" y="1788584"/>
            <a:ext cx="4113579" cy="315935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86918" y="533787"/>
            <a:ext cx="5051691" cy="883851"/>
            <a:chOff x="4177074" y="485745"/>
            <a:chExt cx="4809665" cy="766488"/>
          </a:xfrm>
        </p:grpSpPr>
        <p:sp>
          <p:nvSpPr>
            <p:cNvPr id="3" name="Hexagon 2"/>
            <p:cNvSpPr/>
            <p:nvPr/>
          </p:nvSpPr>
          <p:spPr>
            <a:xfrm>
              <a:off x="4177074" y="485745"/>
              <a:ext cx="961933" cy="766488"/>
            </a:xfrm>
            <a:prstGeom prst="hexagon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77074" y="730490"/>
              <a:ext cx="961933" cy="24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collect</a:t>
              </a:r>
              <a:endParaRPr lang="en-US" sz="12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5139007" y="485745"/>
              <a:ext cx="961933" cy="766488"/>
            </a:xfrm>
            <a:prstGeom prst="hexagon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39007" y="730490"/>
              <a:ext cx="961933" cy="24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store</a:t>
              </a:r>
              <a:endParaRPr lang="en-US" sz="12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>
              <a:off x="6100940" y="485745"/>
              <a:ext cx="961933" cy="766488"/>
            </a:xfrm>
            <a:prstGeom prst="hexagon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00940" y="730490"/>
              <a:ext cx="961933" cy="24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harmonize</a:t>
              </a:r>
              <a:endParaRPr lang="en-US" sz="12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>
              <a:off x="7062873" y="485745"/>
              <a:ext cx="961933" cy="766488"/>
            </a:xfrm>
            <a:prstGeom prst="hexagon">
              <a:avLst/>
            </a:prstGeom>
            <a:solidFill>
              <a:srgbClr val="1C1C1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62873" y="730490"/>
              <a:ext cx="961933" cy="24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anaylze</a:t>
              </a:r>
              <a:endParaRPr lang="en-US" sz="12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8024806" y="485745"/>
              <a:ext cx="961933" cy="766488"/>
            </a:xfrm>
            <a:prstGeom prst="hexagon">
              <a:avLst/>
            </a:prstGeom>
            <a:solidFill>
              <a:srgbClr val="9C85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24806" y="730490"/>
              <a:ext cx="961933" cy="24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venir Next Condensed Regular"/>
                  <a:cs typeface="Avenir Next Condensed Regular"/>
                </a:rPr>
                <a:t>use</a:t>
              </a:r>
              <a:endParaRPr lang="en-US" sz="1200" dirty="0">
                <a:solidFill>
                  <a:schemeClr val="bg1"/>
                </a:solidFill>
                <a:latin typeface="Avenir Next Condensed Regular"/>
                <a:cs typeface="Avenir Next Condensed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04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Curation process</a:t>
            </a:r>
            <a:endParaRPr lang="en-US" sz="5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567868" y="1470027"/>
          <a:ext cx="9100132" cy="542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ircular Arrow 9"/>
          <p:cNvSpPr/>
          <p:nvPr/>
        </p:nvSpPr>
        <p:spPr>
          <a:xfrm flipH="1">
            <a:off x="7139308" y="895145"/>
            <a:ext cx="1675413" cy="16449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80329"/>
              <a:gd name="adj5" fmla="val 2084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4991" y="898109"/>
            <a:ext cx="167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Need</a:t>
            </a:r>
          </a:p>
        </p:txBody>
      </p:sp>
    </p:spTree>
    <p:extLst>
      <p:ext uri="{BB962C8B-B14F-4D97-AF65-F5344CB8AC3E}">
        <p14:creationId xmlns:p14="http://schemas.microsoft.com/office/powerpoint/2010/main" val="155054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thoughts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2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95" y="1216939"/>
            <a:ext cx="39370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“multiples”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specimen</a:t>
            </a:r>
            <a:r>
              <a:rPr lang="is-IS" dirty="0" smtClean="0"/>
              <a:t>….</a:t>
            </a:r>
          </a:p>
          <a:p>
            <a:pPr lvl="1"/>
            <a:r>
              <a:rPr lang="en-US" dirty="0" smtClean="0"/>
              <a:t>Multiple derivatives</a:t>
            </a:r>
          </a:p>
          <a:p>
            <a:pPr lvl="1"/>
            <a:r>
              <a:rPr lang="en-US" dirty="0" smtClean="0"/>
              <a:t>Multiple time points</a:t>
            </a:r>
          </a:p>
          <a:p>
            <a:pPr lvl="1"/>
            <a:r>
              <a:rPr lang="en-US" dirty="0" smtClean="0"/>
              <a:t>Multiple versions</a:t>
            </a:r>
          </a:p>
          <a:p>
            <a:pPr lvl="1"/>
            <a:r>
              <a:rPr lang="en-US" dirty="0" smtClean="0"/>
              <a:t>Multiple organisms</a:t>
            </a:r>
          </a:p>
          <a:p>
            <a:pPr lvl="1"/>
            <a:r>
              <a:rPr lang="en-US" dirty="0" smtClean="0"/>
              <a:t>Multiple assays</a:t>
            </a:r>
          </a:p>
          <a:p>
            <a:pPr lvl="1"/>
            <a:r>
              <a:rPr lang="en-US" dirty="0" smtClean="0"/>
              <a:t>Multiple antibiotics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Multiple datatypes</a:t>
            </a:r>
          </a:p>
          <a:p>
            <a:pPr lvl="2"/>
            <a:r>
              <a:rPr lang="en-US" dirty="0" smtClean="0"/>
              <a:t>Qualitative, Semi-quantitative, Quantitative</a:t>
            </a:r>
          </a:p>
          <a:p>
            <a:pPr lvl="1"/>
            <a:r>
              <a:rPr lang="en-US" dirty="0" smtClean="0"/>
              <a:t>Multiple “nomenclatures”</a:t>
            </a:r>
          </a:p>
          <a:p>
            <a:pPr lvl="1"/>
            <a:r>
              <a:rPr lang="en-US" dirty="0" smtClean="0"/>
              <a:t>Multiple ontologies</a:t>
            </a:r>
          </a:p>
          <a:p>
            <a:pPr lvl="2"/>
            <a:r>
              <a:rPr lang="en-US" dirty="0" smtClean="0"/>
              <a:t>SNOMED CT, </a:t>
            </a:r>
            <a:r>
              <a:rPr lang="en-US" dirty="0"/>
              <a:t>LOINC, RxNORM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86" y="144760"/>
            <a:ext cx="3618442" cy="1026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96" y="2139515"/>
            <a:ext cx="1022690" cy="1014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96" y="1169344"/>
            <a:ext cx="1022690" cy="997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22" y="2114129"/>
            <a:ext cx="1022691" cy="1048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22" y="1213784"/>
            <a:ext cx="1022691" cy="971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3" t="23381" r="13734" b="34106"/>
          <a:stretch/>
        </p:blipFill>
        <p:spPr>
          <a:xfrm>
            <a:off x="7253293" y="1794821"/>
            <a:ext cx="816420" cy="8181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00943" y="3760185"/>
            <a:ext cx="1689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Coagulase</a:t>
            </a:r>
          </a:p>
          <a:p>
            <a:pPr algn="ctr"/>
            <a:r>
              <a:rPr lang="en-US" sz="2000" smtClean="0"/>
              <a:t>Catalase</a:t>
            </a:r>
          </a:p>
          <a:p>
            <a:pPr algn="ctr"/>
            <a:r>
              <a:rPr lang="en-US" sz="2000" smtClean="0"/>
              <a:t>Optochin</a:t>
            </a:r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9562058" y="3368565"/>
            <a:ext cx="76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9437FF"/>
                </a:solidFill>
              </a:rPr>
              <a:t>GPB</a:t>
            </a:r>
            <a:endParaRPr lang="en-US" sz="2400" b="1">
              <a:solidFill>
                <a:srgbClr val="9437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9569" y="3760185"/>
            <a:ext cx="1689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M/I/U</a:t>
            </a:r>
          </a:p>
          <a:p>
            <a:pPr algn="ctr"/>
            <a:r>
              <a:rPr lang="en-US" sz="2000" smtClean="0"/>
              <a:t>Oxidase</a:t>
            </a:r>
          </a:p>
          <a:p>
            <a:pPr algn="ctr"/>
            <a:r>
              <a:rPr lang="en-US" sz="2000" smtClean="0"/>
              <a:t>X/V/SAT</a:t>
            </a:r>
          </a:p>
          <a:p>
            <a:pPr algn="ctr"/>
            <a:r>
              <a:rPr lang="en-US" sz="2000" smtClean="0"/>
              <a:t>CHO</a:t>
            </a:r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8374425" y="3368565"/>
            <a:ext cx="79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40FF"/>
                </a:solidFill>
              </a:rPr>
              <a:t>GNB</a:t>
            </a:r>
            <a:endParaRPr lang="en-US" sz="2400" b="1">
              <a:solidFill>
                <a:srgbClr val="FF40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129" y="5466552"/>
            <a:ext cx="948693" cy="9486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3" t="23381" r="13734" b="34106"/>
          <a:stretch/>
        </p:blipFill>
        <p:spPr>
          <a:xfrm>
            <a:off x="7253293" y="3738162"/>
            <a:ext cx="816420" cy="81811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7416797" y="982605"/>
            <a:ext cx="3657600" cy="23154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50738" y="3224936"/>
            <a:ext cx="3657600" cy="23154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16797" y="5226389"/>
            <a:ext cx="3657600" cy="23154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96000" y="415534"/>
            <a:ext cx="0" cy="6081487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10" b="225"/>
          <a:stretch/>
        </p:blipFill>
        <p:spPr>
          <a:xfrm>
            <a:off x="10744827" y="3274339"/>
            <a:ext cx="1551676" cy="19166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925" y="5289727"/>
            <a:ext cx="1279399" cy="12793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17676" r="8801" b="22696"/>
          <a:stretch/>
        </p:blipFill>
        <p:spPr>
          <a:xfrm>
            <a:off x="8604206" y="5549001"/>
            <a:ext cx="1367407" cy="741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34128"/>
            <a:ext cx="606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Rhoads, D. D., </a:t>
            </a:r>
            <a:r>
              <a:rPr lang="en-US" sz="1200" err="1">
                <a:solidFill>
                  <a:schemeClr val="accent1"/>
                </a:solidFill>
              </a:rPr>
              <a:t>Sintchenko</a:t>
            </a:r>
            <a:r>
              <a:rPr lang="en-US" sz="1200">
                <a:solidFill>
                  <a:schemeClr val="accent1"/>
                </a:solidFill>
              </a:rPr>
              <a:t>, V., Rauch, C. A., &amp; </a:t>
            </a:r>
            <a:r>
              <a:rPr lang="en-US" sz="1200" err="1">
                <a:solidFill>
                  <a:schemeClr val="accent1"/>
                </a:solidFill>
              </a:rPr>
              <a:t>Pantanowitz</a:t>
            </a:r>
            <a:r>
              <a:rPr lang="en-US" sz="1200">
                <a:solidFill>
                  <a:schemeClr val="accent1"/>
                </a:solidFill>
              </a:rPr>
              <a:t>, L. (2014). Clinical microbiology informatics. </a:t>
            </a:r>
            <a:r>
              <a:rPr lang="en-US" sz="1200" i="1" err="1">
                <a:solidFill>
                  <a:schemeClr val="accent1"/>
                </a:solidFill>
              </a:rPr>
              <a:t>Clin</a:t>
            </a:r>
            <a:r>
              <a:rPr lang="en-US" sz="1200" i="1">
                <a:solidFill>
                  <a:schemeClr val="accent1"/>
                </a:solidFill>
              </a:rPr>
              <a:t> </a:t>
            </a:r>
            <a:r>
              <a:rPr lang="en-US" sz="1200" i="1" err="1">
                <a:solidFill>
                  <a:schemeClr val="accent1"/>
                </a:solidFill>
              </a:rPr>
              <a:t>Microbiol</a:t>
            </a:r>
            <a:r>
              <a:rPr lang="en-US" sz="1200" i="1">
                <a:solidFill>
                  <a:schemeClr val="accent1"/>
                </a:solidFill>
              </a:rPr>
              <a:t> Rev, 27</a:t>
            </a:r>
            <a:r>
              <a:rPr lang="en-US" sz="1200">
                <a:solidFill>
                  <a:schemeClr val="accent1"/>
                </a:solidFill>
              </a:rPr>
              <a:t>(4), 1025-1047. doi:10.1128/CMR.00049-14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4205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“annotations”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Was it a pathogen?</a:t>
            </a:r>
          </a:p>
          <a:p>
            <a:r>
              <a:rPr lang="en-US" dirty="0" smtClean="0"/>
              <a:t>Was it hospital acquired?</a:t>
            </a:r>
          </a:p>
          <a:p>
            <a:r>
              <a:rPr lang="en-US" dirty="0" smtClean="0"/>
              <a:t>Was there an associated device/procedure?</a:t>
            </a:r>
          </a:p>
          <a:p>
            <a:r>
              <a:rPr lang="en-US" dirty="0" smtClean="0"/>
              <a:t>What was the original source of infection?</a:t>
            </a:r>
          </a:p>
          <a:p>
            <a:r>
              <a:rPr lang="en-US" dirty="0" smtClean="0"/>
              <a:t>Was the infection externally reportable?</a:t>
            </a:r>
          </a:p>
          <a:p>
            <a:r>
              <a:rPr lang="en-US" dirty="0" smtClean="0"/>
              <a:t>What were the patient’s characteristics?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299" y="0"/>
            <a:ext cx="2972229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6096000" y="415534"/>
            <a:ext cx="0" cy="6081487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789" y="0"/>
            <a:ext cx="5008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4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 case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6458" r="4704" b="12708"/>
          <a:stretch/>
        </p:blipFill>
        <p:spPr>
          <a:xfrm>
            <a:off x="6686550" y="3043509"/>
            <a:ext cx="5505450" cy="381449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3839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67352" y="514348"/>
            <a:ext cx="2222770" cy="5780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mtClean="0">
                <a:solidFill>
                  <a:schemeClr val="tx1"/>
                </a:solidFill>
              </a:rPr>
              <a:t>Day 1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en-US" u="sng" smtClean="0">
                <a:solidFill>
                  <a:schemeClr val="tx1"/>
                </a:solidFill>
              </a:rPr>
              <a:t>Isolate 1:</a:t>
            </a:r>
          </a:p>
          <a:p>
            <a:r>
              <a:rPr lang="en-US" smtClean="0">
                <a:solidFill>
                  <a:schemeClr val="tx1"/>
                </a:solidFill>
              </a:rPr>
              <a:t>3+ GNR Presumptive Pseudomonas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Gram stain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Oxidase</a:t>
            </a:r>
          </a:p>
          <a:p>
            <a:r>
              <a:rPr lang="en-US" smtClean="0">
                <a:solidFill>
                  <a:schemeClr val="tx1"/>
                </a:solidFill>
              </a:rPr>
              <a:t>Sub to Mac</a:t>
            </a:r>
          </a:p>
          <a:p>
            <a:r>
              <a:rPr lang="en-US" smtClean="0">
                <a:solidFill>
                  <a:schemeClr val="tx1"/>
                </a:solidFill>
              </a:rPr>
              <a:t>GNR ID Vitek</a:t>
            </a:r>
          </a:p>
          <a:p>
            <a:r>
              <a:rPr lang="en-US" smtClean="0">
                <a:solidFill>
                  <a:schemeClr val="tx1"/>
                </a:solidFill>
              </a:rPr>
              <a:t>GNR AST Vitek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en-US" u="sng" smtClean="0">
                <a:solidFill>
                  <a:schemeClr val="tx1"/>
                </a:solidFill>
              </a:rPr>
              <a:t>Isolate 2: </a:t>
            </a:r>
          </a:p>
          <a:p>
            <a:r>
              <a:rPr lang="en-US" smtClean="0">
                <a:solidFill>
                  <a:schemeClr val="tx1"/>
                </a:solidFill>
              </a:rPr>
              <a:t>3+ GPC Presumptive Coag </a:t>
            </a:r>
            <a:r>
              <a:rPr lang="en-US" err="1" smtClean="0">
                <a:solidFill>
                  <a:schemeClr val="tx1"/>
                </a:solidFill>
              </a:rPr>
              <a:t>Pos</a:t>
            </a:r>
            <a:r>
              <a:rPr lang="en-US" smtClean="0">
                <a:solidFill>
                  <a:schemeClr val="tx1"/>
                </a:solidFill>
              </a:rPr>
              <a:t> Staph Sp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Gram stain</a:t>
            </a:r>
          </a:p>
          <a:p>
            <a:r>
              <a:rPr lang="en-US" smtClean="0">
                <a:solidFill>
                  <a:schemeClr val="tx1"/>
                </a:solidFill>
              </a:rPr>
              <a:t>Staph Latex</a:t>
            </a:r>
          </a:p>
          <a:p>
            <a:r>
              <a:rPr lang="en-US" smtClean="0">
                <a:solidFill>
                  <a:schemeClr val="tx1"/>
                </a:solidFill>
              </a:rPr>
              <a:t>GP ID Vitek</a:t>
            </a:r>
          </a:p>
          <a:p>
            <a:r>
              <a:rPr lang="en-US" smtClean="0">
                <a:solidFill>
                  <a:schemeClr val="tx1"/>
                </a:solidFill>
              </a:rPr>
              <a:t>GP AST Vitek</a:t>
            </a:r>
          </a:p>
          <a:p>
            <a:r>
              <a:rPr lang="en-US" smtClean="0">
                <a:solidFill>
                  <a:schemeClr val="tx1"/>
                </a:solidFill>
              </a:rPr>
              <a:t>Sub to BAP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6620" y="514348"/>
            <a:ext cx="2222770" cy="5780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mtClean="0">
                <a:solidFill>
                  <a:schemeClr val="tx1"/>
                </a:solidFill>
              </a:rPr>
              <a:t>Day 2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en-US" u="sng" smtClean="0">
                <a:solidFill>
                  <a:schemeClr val="tx1"/>
                </a:solidFill>
              </a:rPr>
              <a:t>Isolate 1: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3+ Pseudomonas aeruginosa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Amikacin </a:t>
            </a:r>
            <a:r>
              <a:rPr lang="en-US" smtClean="0">
                <a:solidFill>
                  <a:schemeClr val="tx1"/>
                </a:solidFill>
              </a:rPr>
              <a:t>&lt;= 2 S (P) </a:t>
            </a:r>
            <a:endParaRPr lang="en-US">
              <a:solidFill>
                <a:schemeClr val="tx1"/>
              </a:solidFill>
            </a:endParaRPr>
          </a:p>
          <a:p>
            <a:r>
              <a:rPr lang="is-IS">
                <a:solidFill>
                  <a:schemeClr val="tx1"/>
                </a:solidFill>
              </a:rPr>
              <a:t>…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Tobramycin &lt;= 1 S (P)</a:t>
            </a:r>
            <a:endParaRPr lang="en-US">
              <a:solidFill>
                <a:schemeClr val="tx1"/>
              </a:solidFill>
            </a:endParaRPr>
          </a:p>
          <a:p>
            <a:endParaRPr lang="en-US" smtClean="0">
              <a:solidFill>
                <a:schemeClr val="tx1"/>
              </a:solidFill>
            </a:endParaRPr>
          </a:p>
          <a:p>
            <a:endParaRPr lang="en-US" u="sng" smtClean="0">
              <a:solidFill>
                <a:schemeClr val="tx1"/>
              </a:solidFill>
            </a:endParaRPr>
          </a:p>
          <a:p>
            <a:endParaRPr lang="en-US" u="sng" smtClean="0">
              <a:solidFill>
                <a:schemeClr val="tx1"/>
              </a:solidFill>
            </a:endParaRPr>
          </a:p>
          <a:p>
            <a:r>
              <a:rPr lang="en-US" u="sng" smtClean="0">
                <a:solidFill>
                  <a:schemeClr val="tx1"/>
                </a:solidFill>
              </a:rPr>
              <a:t>Isolate 2: 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3+ Staphylococcus aureus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Penicillin </a:t>
            </a:r>
            <a:r>
              <a:rPr lang="en-US" smtClean="0">
                <a:solidFill>
                  <a:schemeClr val="tx1"/>
                </a:solidFill>
              </a:rPr>
              <a:t>0.25 R (P)</a:t>
            </a:r>
            <a:endParaRPr lang="en-US">
              <a:solidFill>
                <a:schemeClr val="tx1"/>
              </a:solidFill>
            </a:endParaRPr>
          </a:p>
          <a:p>
            <a:r>
              <a:rPr lang="is-IS">
                <a:solidFill>
                  <a:schemeClr val="tx1"/>
                </a:solidFill>
              </a:rPr>
              <a:t>…</a:t>
            </a:r>
          </a:p>
          <a:p>
            <a:r>
              <a:rPr lang="is-IS">
                <a:solidFill>
                  <a:schemeClr val="tx1"/>
                </a:solidFill>
              </a:rPr>
              <a:t>Vancomycin </a:t>
            </a:r>
            <a:r>
              <a:rPr lang="is-IS" smtClean="0">
                <a:solidFill>
                  <a:schemeClr val="tx1"/>
                </a:solidFill>
              </a:rPr>
              <a:t>&lt;= 0.5 S (P)</a:t>
            </a:r>
            <a:endParaRPr lang="en-US">
              <a:solidFill>
                <a:schemeClr val="tx1"/>
              </a:solidFill>
            </a:endParaRPr>
          </a:p>
          <a:p>
            <a:endParaRPr lang="en-US" smtClean="0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8084" y="514348"/>
            <a:ext cx="2222770" cy="5780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mtClean="0">
                <a:solidFill>
                  <a:schemeClr val="tx1"/>
                </a:solidFill>
              </a:rPr>
              <a:t>Day 0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BAP</a:t>
            </a:r>
          </a:p>
          <a:p>
            <a:r>
              <a:rPr lang="en-US" smtClean="0">
                <a:solidFill>
                  <a:schemeClr val="tx1"/>
                </a:solidFill>
              </a:rPr>
              <a:t>ANA BAP</a:t>
            </a:r>
          </a:p>
          <a:p>
            <a:r>
              <a:rPr lang="en-US" smtClean="0">
                <a:solidFill>
                  <a:schemeClr val="tx1"/>
                </a:solidFill>
              </a:rPr>
              <a:t>MAC</a:t>
            </a:r>
          </a:p>
          <a:p>
            <a:r>
              <a:rPr lang="en-US" smtClean="0">
                <a:solidFill>
                  <a:schemeClr val="tx1"/>
                </a:solidFill>
              </a:rPr>
              <a:t>Choc</a:t>
            </a:r>
          </a:p>
          <a:p>
            <a:r>
              <a:rPr lang="en-US" smtClean="0">
                <a:solidFill>
                  <a:schemeClr val="tx1"/>
                </a:solidFill>
              </a:rPr>
              <a:t>Thio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5888" y="514348"/>
            <a:ext cx="2222770" cy="5780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mtClean="0">
                <a:solidFill>
                  <a:schemeClr val="tx1"/>
                </a:solidFill>
              </a:rPr>
              <a:t>Day 3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en-US" u="sng" smtClean="0">
                <a:solidFill>
                  <a:schemeClr val="tx1"/>
                </a:solidFill>
              </a:rPr>
              <a:t>Isolate 1: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3+ Pseudomonas aeruginosa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Amikacin &lt;=2 S </a:t>
            </a:r>
          </a:p>
          <a:p>
            <a:r>
              <a:rPr lang="is-IS" smtClean="0">
                <a:solidFill>
                  <a:schemeClr val="tx1"/>
                </a:solidFill>
              </a:rPr>
              <a:t>…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Tobramycin &lt;=1 S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endParaRPr lang="en-US" u="sng" smtClean="0">
              <a:solidFill>
                <a:schemeClr val="tx1"/>
              </a:solidFill>
            </a:endParaRPr>
          </a:p>
          <a:p>
            <a:endParaRPr lang="en-US" u="sng" smtClean="0">
              <a:solidFill>
                <a:schemeClr val="tx1"/>
              </a:solidFill>
            </a:endParaRPr>
          </a:p>
          <a:p>
            <a:r>
              <a:rPr lang="en-US" u="sng" smtClean="0">
                <a:solidFill>
                  <a:schemeClr val="tx1"/>
                </a:solidFill>
              </a:rPr>
              <a:t>Isolate 2: 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3+ Staphylococcus aureus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Penicillin 0.25 R</a:t>
            </a:r>
          </a:p>
          <a:p>
            <a:r>
              <a:rPr lang="is-IS" smtClean="0">
                <a:solidFill>
                  <a:schemeClr val="tx1"/>
                </a:solidFill>
              </a:rPr>
              <a:t>…</a:t>
            </a:r>
          </a:p>
          <a:p>
            <a:r>
              <a:rPr lang="is-IS" smtClean="0">
                <a:solidFill>
                  <a:schemeClr val="tx1"/>
                </a:solidFill>
              </a:rPr>
              <a:t>Vancomycin &lt;=0.5 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71909" y="3173824"/>
            <a:ext cx="306532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Empiric IV vancomycin</a:t>
            </a:r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508685" y="3173824"/>
            <a:ext cx="20746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PO cephALEXin</a:t>
            </a:r>
            <a:endParaRPr lang="en-US" sz="2400"/>
          </a:p>
        </p:txBody>
      </p:sp>
      <p:sp>
        <p:nvSpPr>
          <p:cNvPr id="3" name="Oval 2"/>
          <p:cNvSpPr/>
          <p:nvPr/>
        </p:nvSpPr>
        <p:spPr>
          <a:xfrm>
            <a:off x="1666876" y="1104901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1</a:t>
            </a:r>
            <a:endParaRPr lang="en-US" sz="1100" i="1"/>
          </a:p>
        </p:txBody>
      </p:sp>
      <p:sp>
        <p:nvSpPr>
          <p:cNvPr id="10" name="Oval 9"/>
          <p:cNvSpPr/>
          <p:nvPr/>
        </p:nvSpPr>
        <p:spPr>
          <a:xfrm>
            <a:off x="1725351" y="1942575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4</a:t>
            </a:r>
            <a:endParaRPr lang="en-US" sz="1100" i="1"/>
          </a:p>
        </p:txBody>
      </p:sp>
      <p:sp>
        <p:nvSpPr>
          <p:cNvPr id="16" name="Oval 15"/>
          <p:cNvSpPr/>
          <p:nvPr/>
        </p:nvSpPr>
        <p:spPr>
          <a:xfrm>
            <a:off x="1666876" y="2237849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5</a:t>
            </a:r>
            <a:endParaRPr lang="en-US" sz="1100" i="1"/>
          </a:p>
        </p:txBody>
      </p:sp>
      <p:sp>
        <p:nvSpPr>
          <p:cNvPr id="17" name="Oval 16"/>
          <p:cNvSpPr/>
          <p:nvPr/>
        </p:nvSpPr>
        <p:spPr>
          <a:xfrm>
            <a:off x="4829178" y="4913854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11</a:t>
            </a:r>
            <a:endParaRPr lang="en-US" sz="1100" i="1"/>
          </a:p>
        </p:txBody>
      </p:sp>
      <p:sp>
        <p:nvSpPr>
          <p:cNvPr id="18" name="Oval 17"/>
          <p:cNvSpPr/>
          <p:nvPr/>
        </p:nvSpPr>
        <p:spPr>
          <a:xfrm>
            <a:off x="4867278" y="5209122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12</a:t>
            </a:r>
            <a:endParaRPr lang="en-US" sz="1100" i="1"/>
          </a:p>
        </p:txBody>
      </p:sp>
      <p:sp>
        <p:nvSpPr>
          <p:cNvPr id="19" name="Oval 18"/>
          <p:cNvSpPr/>
          <p:nvPr/>
        </p:nvSpPr>
        <p:spPr>
          <a:xfrm>
            <a:off x="4819653" y="5494869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13</a:t>
            </a:r>
            <a:endParaRPr lang="en-US" sz="1100" i="1"/>
          </a:p>
        </p:txBody>
      </p:sp>
      <p:sp>
        <p:nvSpPr>
          <p:cNvPr id="20" name="Oval 19"/>
          <p:cNvSpPr/>
          <p:nvPr/>
        </p:nvSpPr>
        <p:spPr>
          <a:xfrm>
            <a:off x="4972051" y="5780616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14</a:t>
            </a:r>
            <a:endParaRPr lang="en-US" sz="1100" i="1"/>
          </a:p>
        </p:txBody>
      </p:sp>
      <p:sp>
        <p:nvSpPr>
          <p:cNvPr id="21" name="Oval 20"/>
          <p:cNvSpPr/>
          <p:nvPr/>
        </p:nvSpPr>
        <p:spPr>
          <a:xfrm>
            <a:off x="4781552" y="6056839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15</a:t>
            </a:r>
            <a:endParaRPr lang="en-US" sz="1100" i="1"/>
          </a:p>
        </p:txBody>
      </p:sp>
      <p:sp>
        <p:nvSpPr>
          <p:cNvPr id="22" name="Oval 21"/>
          <p:cNvSpPr/>
          <p:nvPr/>
        </p:nvSpPr>
        <p:spPr>
          <a:xfrm>
            <a:off x="4778737" y="2209275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/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4516178" y="2485499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/>
              <a:t>7</a:t>
            </a:r>
          </a:p>
        </p:txBody>
      </p:sp>
      <p:sp>
        <p:nvSpPr>
          <p:cNvPr id="25" name="Oval 24"/>
          <p:cNvSpPr/>
          <p:nvPr/>
        </p:nvSpPr>
        <p:spPr>
          <a:xfrm>
            <a:off x="5030527" y="3042707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/>
              <a:t>9</a:t>
            </a:r>
          </a:p>
        </p:txBody>
      </p:sp>
      <p:sp>
        <p:nvSpPr>
          <p:cNvPr id="26" name="Oval 25"/>
          <p:cNvSpPr/>
          <p:nvPr/>
        </p:nvSpPr>
        <p:spPr>
          <a:xfrm>
            <a:off x="5114930" y="3318930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10</a:t>
            </a:r>
            <a:endParaRPr lang="en-US" sz="1100" i="1"/>
          </a:p>
        </p:txBody>
      </p:sp>
      <p:sp>
        <p:nvSpPr>
          <p:cNvPr id="27" name="Oval 26"/>
          <p:cNvSpPr/>
          <p:nvPr/>
        </p:nvSpPr>
        <p:spPr>
          <a:xfrm>
            <a:off x="1735495" y="1633343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3</a:t>
            </a:r>
            <a:endParaRPr lang="en-US" sz="1100" i="1"/>
          </a:p>
        </p:txBody>
      </p:sp>
      <p:sp>
        <p:nvSpPr>
          <p:cNvPr id="28" name="Oval 27"/>
          <p:cNvSpPr/>
          <p:nvPr/>
        </p:nvSpPr>
        <p:spPr>
          <a:xfrm>
            <a:off x="2115876" y="1400175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2</a:t>
            </a:r>
            <a:endParaRPr lang="en-US" sz="1100" i="1"/>
          </a:p>
        </p:txBody>
      </p:sp>
      <p:sp>
        <p:nvSpPr>
          <p:cNvPr id="29" name="Oval 28"/>
          <p:cNvSpPr/>
          <p:nvPr/>
        </p:nvSpPr>
        <p:spPr>
          <a:xfrm>
            <a:off x="5114930" y="1683273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1p</a:t>
            </a:r>
            <a:endParaRPr lang="en-US" sz="1100" i="1"/>
          </a:p>
        </p:txBody>
      </p:sp>
      <p:sp>
        <p:nvSpPr>
          <p:cNvPr id="30" name="Oval 29"/>
          <p:cNvSpPr/>
          <p:nvPr/>
        </p:nvSpPr>
        <p:spPr>
          <a:xfrm>
            <a:off x="5530462" y="4425948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2p</a:t>
            </a:r>
            <a:endParaRPr lang="en-US" sz="1100" i="1"/>
          </a:p>
        </p:txBody>
      </p:sp>
      <p:sp>
        <p:nvSpPr>
          <p:cNvPr id="31" name="Oval 30"/>
          <p:cNvSpPr/>
          <p:nvPr/>
        </p:nvSpPr>
        <p:spPr>
          <a:xfrm>
            <a:off x="7350057" y="1684271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1f</a:t>
            </a:r>
            <a:endParaRPr lang="en-US" sz="1100" i="1"/>
          </a:p>
        </p:txBody>
      </p:sp>
      <p:sp>
        <p:nvSpPr>
          <p:cNvPr id="32" name="Oval 31"/>
          <p:cNvSpPr/>
          <p:nvPr/>
        </p:nvSpPr>
        <p:spPr>
          <a:xfrm>
            <a:off x="6995831" y="4425948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2f</a:t>
            </a:r>
            <a:endParaRPr lang="en-US" sz="1100" i="1"/>
          </a:p>
        </p:txBody>
      </p:sp>
      <p:sp>
        <p:nvSpPr>
          <p:cNvPr id="35" name="Oval 34"/>
          <p:cNvSpPr/>
          <p:nvPr/>
        </p:nvSpPr>
        <p:spPr>
          <a:xfrm>
            <a:off x="10343406" y="2209275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3f</a:t>
            </a:r>
            <a:endParaRPr lang="en-US" sz="700" i="1"/>
          </a:p>
        </p:txBody>
      </p:sp>
      <p:sp>
        <p:nvSpPr>
          <p:cNvPr id="36" name="Oval 35"/>
          <p:cNvSpPr/>
          <p:nvPr/>
        </p:nvSpPr>
        <p:spPr>
          <a:xfrm>
            <a:off x="10512408" y="2742671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11f</a:t>
            </a:r>
            <a:endParaRPr lang="en-US" sz="700" i="1"/>
          </a:p>
        </p:txBody>
      </p:sp>
      <p:sp>
        <p:nvSpPr>
          <p:cNvPr id="37" name="Oval 36"/>
          <p:cNvSpPr/>
          <p:nvPr/>
        </p:nvSpPr>
        <p:spPr>
          <a:xfrm>
            <a:off x="10370252" y="4970994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21f</a:t>
            </a:r>
            <a:endParaRPr lang="en-US" sz="700" i="1"/>
          </a:p>
        </p:txBody>
      </p:sp>
      <p:sp>
        <p:nvSpPr>
          <p:cNvPr id="38" name="Oval 37"/>
          <p:cNvSpPr/>
          <p:nvPr/>
        </p:nvSpPr>
        <p:spPr>
          <a:xfrm>
            <a:off x="10750533" y="5509154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36f</a:t>
            </a:r>
            <a:endParaRPr lang="en-US" sz="700" i="1"/>
          </a:p>
        </p:txBody>
      </p:sp>
      <p:sp>
        <p:nvSpPr>
          <p:cNvPr id="39" name="Oval 38"/>
          <p:cNvSpPr/>
          <p:nvPr/>
        </p:nvSpPr>
        <p:spPr>
          <a:xfrm>
            <a:off x="10526488" y="2532850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41" name="Oval 40"/>
          <p:cNvSpPr/>
          <p:nvPr/>
        </p:nvSpPr>
        <p:spPr>
          <a:xfrm>
            <a:off x="10530033" y="2663986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42" name="Oval 41"/>
          <p:cNvSpPr/>
          <p:nvPr/>
        </p:nvSpPr>
        <p:spPr>
          <a:xfrm>
            <a:off x="10586741" y="5293766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43" name="Oval 42"/>
          <p:cNvSpPr/>
          <p:nvPr/>
        </p:nvSpPr>
        <p:spPr>
          <a:xfrm>
            <a:off x="10590286" y="5424902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45" name="Oval 44"/>
          <p:cNvSpPr/>
          <p:nvPr/>
        </p:nvSpPr>
        <p:spPr>
          <a:xfrm>
            <a:off x="4849249" y="2748379"/>
            <a:ext cx="4762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/>
              <a:t>8</a:t>
            </a:r>
            <a:endParaRPr lang="en-US" sz="1100" i="1"/>
          </a:p>
        </p:txBody>
      </p:sp>
      <p:sp>
        <p:nvSpPr>
          <p:cNvPr id="46" name="Oval 45"/>
          <p:cNvSpPr/>
          <p:nvPr/>
        </p:nvSpPr>
        <p:spPr>
          <a:xfrm>
            <a:off x="10869438" y="2202186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12f</a:t>
            </a:r>
            <a:endParaRPr lang="en-US" sz="700" i="1"/>
          </a:p>
        </p:txBody>
      </p:sp>
      <p:sp>
        <p:nvSpPr>
          <p:cNvPr id="47" name="Oval 46"/>
          <p:cNvSpPr/>
          <p:nvPr/>
        </p:nvSpPr>
        <p:spPr>
          <a:xfrm>
            <a:off x="11047584" y="2735582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20f</a:t>
            </a:r>
          </a:p>
        </p:txBody>
      </p:sp>
      <p:sp>
        <p:nvSpPr>
          <p:cNvPr id="48" name="Oval 47"/>
          <p:cNvSpPr/>
          <p:nvPr/>
        </p:nvSpPr>
        <p:spPr>
          <a:xfrm>
            <a:off x="11061664" y="2525761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49" name="Oval 48"/>
          <p:cNvSpPr/>
          <p:nvPr/>
        </p:nvSpPr>
        <p:spPr>
          <a:xfrm>
            <a:off x="11065209" y="2656897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50" name="Oval 49"/>
          <p:cNvSpPr/>
          <p:nvPr/>
        </p:nvSpPr>
        <p:spPr>
          <a:xfrm>
            <a:off x="10959866" y="4985165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37f</a:t>
            </a:r>
            <a:endParaRPr lang="en-US" sz="700" i="1"/>
          </a:p>
        </p:txBody>
      </p:sp>
      <p:sp>
        <p:nvSpPr>
          <p:cNvPr id="51" name="Oval 50"/>
          <p:cNvSpPr/>
          <p:nvPr/>
        </p:nvSpPr>
        <p:spPr>
          <a:xfrm>
            <a:off x="11340147" y="5523325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52f</a:t>
            </a:r>
            <a:endParaRPr lang="en-US" sz="700" i="1"/>
          </a:p>
        </p:txBody>
      </p:sp>
      <p:sp>
        <p:nvSpPr>
          <p:cNvPr id="52" name="Oval 51"/>
          <p:cNvSpPr/>
          <p:nvPr/>
        </p:nvSpPr>
        <p:spPr>
          <a:xfrm>
            <a:off x="11176355" y="5307937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53" name="Oval 52"/>
          <p:cNvSpPr/>
          <p:nvPr/>
        </p:nvSpPr>
        <p:spPr>
          <a:xfrm>
            <a:off x="11179900" y="5439073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54" name="Oval 53"/>
          <p:cNvSpPr/>
          <p:nvPr/>
        </p:nvSpPr>
        <p:spPr>
          <a:xfrm>
            <a:off x="7853190" y="2233659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3p</a:t>
            </a:r>
            <a:endParaRPr lang="en-US" sz="700" i="1"/>
          </a:p>
        </p:txBody>
      </p:sp>
      <p:sp>
        <p:nvSpPr>
          <p:cNvPr id="55" name="Oval 54"/>
          <p:cNvSpPr/>
          <p:nvPr/>
        </p:nvSpPr>
        <p:spPr>
          <a:xfrm>
            <a:off x="8031336" y="2767055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11p</a:t>
            </a:r>
            <a:endParaRPr lang="en-US" sz="700" i="1"/>
          </a:p>
        </p:txBody>
      </p:sp>
      <p:sp>
        <p:nvSpPr>
          <p:cNvPr id="56" name="Oval 55"/>
          <p:cNvSpPr/>
          <p:nvPr/>
        </p:nvSpPr>
        <p:spPr>
          <a:xfrm>
            <a:off x="8045416" y="2557234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57" name="Oval 56"/>
          <p:cNvSpPr/>
          <p:nvPr/>
        </p:nvSpPr>
        <p:spPr>
          <a:xfrm>
            <a:off x="8048961" y="2688370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58" name="Oval 57"/>
          <p:cNvSpPr/>
          <p:nvPr/>
        </p:nvSpPr>
        <p:spPr>
          <a:xfrm>
            <a:off x="8388366" y="2226570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12p</a:t>
            </a:r>
            <a:endParaRPr lang="en-US" sz="700" i="1"/>
          </a:p>
        </p:txBody>
      </p:sp>
      <p:sp>
        <p:nvSpPr>
          <p:cNvPr id="59" name="Oval 58"/>
          <p:cNvSpPr/>
          <p:nvPr/>
        </p:nvSpPr>
        <p:spPr>
          <a:xfrm>
            <a:off x="8566512" y="2759966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20p</a:t>
            </a:r>
          </a:p>
        </p:txBody>
      </p:sp>
      <p:sp>
        <p:nvSpPr>
          <p:cNvPr id="60" name="Oval 59"/>
          <p:cNvSpPr/>
          <p:nvPr/>
        </p:nvSpPr>
        <p:spPr>
          <a:xfrm>
            <a:off x="8580592" y="2550145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61" name="Oval 60"/>
          <p:cNvSpPr/>
          <p:nvPr/>
        </p:nvSpPr>
        <p:spPr>
          <a:xfrm>
            <a:off x="8584137" y="2681281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62" name="Oval 61"/>
          <p:cNvSpPr/>
          <p:nvPr/>
        </p:nvSpPr>
        <p:spPr>
          <a:xfrm>
            <a:off x="7870892" y="4967946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21p</a:t>
            </a:r>
            <a:endParaRPr lang="en-US" sz="700" i="1"/>
          </a:p>
        </p:txBody>
      </p:sp>
      <p:sp>
        <p:nvSpPr>
          <p:cNvPr id="63" name="Oval 62"/>
          <p:cNvSpPr/>
          <p:nvPr/>
        </p:nvSpPr>
        <p:spPr>
          <a:xfrm>
            <a:off x="8251173" y="5506106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36p</a:t>
            </a:r>
            <a:endParaRPr lang="en-US" sz="700" i="1"/>
          </a:p>
        </p:txBody>
      </p:sp>
      <p:sp>
        <p:nvSpPr>
          <p:cNvPr id="64" name="Oval 63"/>
          <p:cNvSpPr/>
          <p:nvPr/>
        </p:nvSpPr>
        <p:spPr>
          <a:xfrm>
            <a:off x="8087381" y="5290718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65" name="Oval 64"/>
          <p:cNvSpPr/>
          <p:nvPr/>
        </p:nvSpPr>
        <p:spPr>
          <a:xfrm>
            <a:off x="8090926" y="5421854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66" name="Oval 65"/>
          <p:cNvSpPr/>
          <p:nvPr/>
        </p:nvSpPr>
        <p:spPr>
          <a:xfrm>
            <a:off x="8460506" y="4982117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37p</a:t>
            </a:r>
            <a:endParaRPr lang="en-US" sz="700" i="1"/>
          </a:p>
        </p:txBody>
      </p:sp>
      <p:sp>
        <p:nvSpPr>
          <p:cNvPr id="67" name="Oval 66"/>
          <p:cNvSpPr/>
          <p:nvPr/>
        </p:nvSpPr>
        <p:spPr>
          <a:xfrm>
            <a:off x="8840787" y="5520277"/>
            <a:ext cx="476250" cy="2476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 smtClean="0"/>
              <a:t>52p</a:t>
            </a:r>
            <a:endParaRPr lang="en-US" sz="700" i="1"/>
          </a:p>
        </p:txBody>
      </p:sp>
      <p:sp>
        <p:nvSpPr>
          <p:cNvPr id="68" name="Oval 67"/>
          <p:cNvSpPr/>
          <p:nvPr/>
        </p:nvSpPr>
        <p:spPr>
          <a:xfrm>
            <a:off x="8676995" y="5304889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  <p:sp>
        <p:nvSpPr>
          <p:cNvPr id="69" name="Oval 68"/>
          <p:cNvSpPr/>
          <p:nvPr/>
        </p:nvSpPr>
        <p:spPr>
          <a:xfrm>
            <a:off x="8680540" y="5436025"/>
            <a:ext cx="67083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/>
          </a:p>
        </p:txBody>
      </p:sp>
    </p:spTree>
    <p:extLst>
      <p:ext uri="{BB962C8B-B14F-4D97-AF65-F5344CB8AC3E}">
        <p14:creationId xmlns:p14="http://schemas.microsoft.com/office/powerpoint/2010/main" val="64027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5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5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5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swab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Clinical Microbiology</a:t>
            </a:r>
            <a:endParaRPr lang="en-US" sz="28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15 derivative samples</a:t>
            </a:r>
          </a:p>
          <a:p>
            <a:r>
              <a:rPr lang="en-US" smtClean="0"/>
              <a:t>52 bug/drug results</a:t>
            </a:r>
          </a:p>
          <a:p>
            <a:pPr lvl="1"/>
            <a:r>
              <a:rPr lang="en-US" smtClean="0">
                <a:sym typeface="Wingdings"/>
              </a:rPr>
              <a:t>Temporal considerations</a:t>
            </a:r>
          </a:p>
          <a:p>
            <a:pPr lvl="1"/>
            <a:r>
              <a:rPr lang="en-US" smtClean="0">
                <a:sym typeface="Wingdings"/>
              </a:rPr>
              <a:t>Version considerations</a:t>
            </a:r>
          </a:p>
          <a:p>
            <a:pPr lvl="1"/>
            <a:r>
              <a:rPr lang="en-US" smtClean="0"/>
              <a:t>Linking considerations</a:t>
            </a:r>
            <a:endParaRPr lang="en-US" smtClean="0">
              <a:sym typeface="Wingdings"/>
            </a:endParaRPr>
          </a:p>
          <a:p>
            <a:r>
              <a:rPr lang="en-US" smtClean="0">
                <a:sym typeface="Wingdings"/>
              </a:rPr>
              <a:t>4+ informational results</a:t>
            </a:r>
          </a:p>
          <a:p>
            <a:pPr lvl="1"/>
            <a:r>
              <a:rPr lang="en-US" smtClean="0">
                <a:sym typeface="Wingdings"/>
              </a:rPr>
              <a:t>Collection information</a:t>
            </a:r>
          </a:p>
          <a:p>
            <a:pPr lvl="2"/>
            <a:r>
              <a:rPr lang="en-US" smtClean="0">
                <a:sym typeface="Wingdings"/>
              </a:rPr>
              <a:t>Source</a:t>
            </a:r>
          </a:p>
          <a:p>
            <a:pPr lvl="2"/>
            <a:r>
              <a:rPr lang="en-US" smtClean="0">
                <a:sym typeface="Wingdings"/>
              </a:rPr>
              <a:t>Collection date/time</a:t>
            </a:r>
          </a:p>
          <a:p>
            <a:pPr lvl="2"/>
            <a:r>
              <a:rPr lang="en-US" smtClean="0">
                <a:sym typeface="Wingdings"/>
              </a:rPr>
              <a:t>Collecting person</a:t>
            </a:r>
          </a:p>
          <a:p>
            <a:pPr lvl="1"/>
            <a:r>
              <a:rPr lang="en-US" smtClean="0">
                <a:sym typeface="Wingdings"/>
              </a:rPr>
              <a:t>Transport information</a:t>
            </a:r>
          </a:p>
          <a:p>
            <a:pPr lvl="2"/>
            <a:r>
              <a:rPr lang="en-US" smtClean="0">
                <a:sym typeface="Wingdings"/>
              </a:rPr>
              <a:t>Received date/time</a:t>
            </a:r>
          </a:p>
          <a:p>
            <a:pPr lvl="1"/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Infectious Diseases</a:t>
            </a:r>
            <a:endParaRPr lang="en-US" sz="28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Timely escalation/de-escalation of therapy?</a:t>
            </a:r>
          </a:p>
          <a:p>
            <a:r>
              <a:rPr lang="en-US" sz="2400" smtClean="0"/>
              <a:t>Colonization or infection?</a:t>
            </a:r>
          </a:p>
          <a:p>
            <a:r>
              <a:rPr lang="en-US" sz="2400" smtClean="0"/>
              <a:t>Hospital acquired? </a:t>
            </a:r>
            <a:endParaRPr lang="en-US" sz="2400"/>
          </a:p>
          <a:p>
            <a:r>
              <a:rPr lang="en-US" sz="2400" smtClean="0"/>
              <a:t>Associated </a:t>
            </a:r>
            <a:r>
              <a:rPr lang="en-US" sz="2400"/>
              <a:t>device/procedure</a:t>
            </a:r>
            <a:r>
              <a:rPr lang="en-US" sz="2400" smtClean="0"/>
              <a:t>?</a:t>
            </a:r>
          </a:p>
          <a:p>
            <a:r>
              <a:rPr lang="en-US" sz="2400" smtClean="0"/>
              <a:t>Original </a:t>
            </a:r>
            <a:r>
              <a:rPr lang="en-US" sz="2400"/>
              <a:t>source of </a:t>
            </a:r>
            <a:r>
              <a:rPr lang="en-US" sz="2400" smtClean="0"/>
              <a:t>infection?</a:t>
            </a:r>
            <a:endParaRPr lang="en-US" sz="2400"/>
          </a:p>
          <a:p>
            <a:r>
              <a:rPr lang="en-US" sz="2400" smtClean="0"/>
              <a:t>Externally </a:t>
            </a:r>
            <a:r>
              <a:rPr lang="en-US" sz="2400"/>
              <a:t>reportable?</a:t>
            </a:r>
          </a:p>
          <a:p>
            <a:endParaRPr lang="en-US" smtClean="0"/>
          </a:p>
          <a:p>
            <a:endParaRPr lang="en-US" smtClean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096000" y="415534"/>
            <a:ext cx="0" cy="6081487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3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transmissions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Example HL7 segments</a:t>
            </a:r>
            <a:endParaRPr lang="en-US" sz="280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Non-electronic CCD</a:t>
            </a:r>
            <a:endParaRPr lang="en-US" sz="2800"/>
          </a:p>
        </p:txBody>
      </p:sp>
      <p:pic>
        <p:nvPicPr>
          <p:cNvPr id="17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14784" y="2505075"/>
            <a:ext cx="5098020" cy="3684588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SPM|1|||74964007^OTHER^SCT^^^^^^</a:t>
            </a:r>
            <a:r>
              <a:rPr lang="en-US" sz="35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Other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||||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LEGR^Leg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, Right ^^^^^^^</a:t>
            </a:r>
            <a:r>
              <a:rPr lang="en-US" sz="35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Leg, Right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|||||||||&lt;specimen received date/time&gt;|&lt;specimen collection date/time&gt;||||||</a:t>
            </a:r>
          </a:p>
          <a:p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OBX|2|CWE|</a:t>
            </a:r>
            <a:r>
              <a:rPr lang="en-US" sz="35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632-0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^</a:t>
            </a:r>
            <a:r>
              <a:rPr lang="en-US" sz="35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Bacteria </a:t>
            </a:r>
            <a:r>
              <a:rPr lang="en-US" sz="35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Wnd</a:t>
            </a:r>
            <a:r>
              <a:rPr lang="en-US" sz="35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Aerobe </a:t>
            </a:r>
            <a:r>
              <a:rPr lang="en-US" sz="35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Cult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^LN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^^^^LOINC(R) Database Version ^^</a:t>
            </a:r>
            <a:r>
              <a:rPr lang="en-US" sz="35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WOUND CULTURE </a:t>
            </a:r>
            <a:r>
              <a:rPr lang="en-US" sz="35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RESULT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|2|123004^STAPHYLOCOCCUS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AUREUS^^^^^^^</a:t>
            </a:r>
            <a:r>
              <a:rPr lang="en-US" sz="35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STAPHYLOCOCCUS AUREUS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||||||P|||&lt; observation date/time &gt;|||||&lt; analysis date/time&gt;||||&lt;performing organization name&gt;|performing organization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address&gt;|</a:t>
            </a:r>
          </a:p>
          <a:p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NTE|1|L|</a:t>
            </a:r>
            <a:r>
              <a:rPr lang="en-US" sz="35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3</a:t>
            </a:r>
            <a:r>
              <a:rPr lang="en-US" sz="35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+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Staphylococcus aureus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|</a:t>
            </a:r>
          </a:p>
          <a:p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OBX|1|ST|</a:t>
            </a:r>
            <a:r>
              <a:rPr lang="en-US" sz="35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12-5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^</a:t>
            </a:r>
            <a:r>
              <a:rPr lang="en-US" sz="35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Amikacin</a:t>
            </a:r>
            <a:r>
              <a:rPr lang="en-US" sz="3500" b="1" dirty="0" smtClean="0">
                <a:solidFill>
                  <a:schemeClr val="accent6">
                    <a:lumMod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Islt</a:t>
            </a:r>
            <a:r>
              <a:rPr lang="en-US" sz="35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MIC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^LN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^^^^LOINC(R) Database Version ^^</a:t>
            </a:r>
            <a:r>
              <a:rPr lang="en-US" sz="35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Amikacin</a:t>
            </a:r>
            <a:r>
              <a:rPr lang="en-US" sz="3500" b="1" dirty="0" smtClean="0">
                <a:solidFill>
                  <a:schemeClr val="accent6">
                    <a:lumMod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|1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||||</a:t>
            </a:r>
            <a:r>
              <a:rPr lang="en-US" sz="35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Susc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|||</a:t>
            </a:r>
            <a:r>
              <a:rPr lang="en-US" sz="35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|||&lt;observation date/time&gt;|||||&lt;analysis date/time&gt;||||&lt;performing organization name&gt;|&lt;performing organization address&gt;|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096000" y="415534"/>
            <a:ext cx="0" cy="6081487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562095" y="2505073"/>
            <a:ext cx="674176" cy="2691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32908" y="2550519"/>
            <a:ext cx="490779" cy="697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SOLOR (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r>
              <a:rPr lang="en-US" dirty="0" err="1" smtClean="0"/>
              <a:t>n</a:t>
            </a:r>
            <a:r>
              <a:rPr lang="en-US" b="1" dirty="0" err="1" smtClean="0">
                <a:solidFill>
                  <a:srgbClr val="FF0000"/>
                </a:solidFill>
              </a:rPr>
              <a:t>O</a:t>
            </a:r>
            <a:r>
              <a:rPr lang="en-US" dirty="0" err="1" smtClean="0"/>
              <a:t>med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LO</a:t>
            </a:r>
            <a:r>
              <a:rPr lang="en-US" dirty="0" err="1" smtClean="0"/>
              <a:t>inc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xnorm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SNOMED CT</a:t>
            </a:r>
          </a:p>
          <a:p>
            <a:pPr lvl="2"/>
            <a:r>
              <a:rPr lang="en-US" dirty="0"/>
              <a:t>Pseudomonas aeruginosa (organism) [</a:t>
            </a:r>
            <a:r>
              <a:rPr lang="is-IS" dirty="0"/>
              <a:t>52499004</a:t>
            </a:r>
            <a:r>
              <a:rPr lang="en-US" dirty="0"/>
              <a:t>] </a:t>
            </a:r>
          </a:p>
          <a:p>
            <a:pPr lvl="2"/>
            <a:r>
              <a:rPr lang="en-US" dirty="0"/>
              <a:t>Staphylococcus aureus (organism) [</a:t>
            </a:r>
            <a:r>
              <a:rPr lang="is-IS" dirty="0"/>
              <a:t>3092008</a:t>
            </a:r>
            <a:r>
              <a:rPr lang="en-US" dirty="0"/>
              <a:t>]</a:t>
            </a:r>
          </a:p>
          <a:p>
            <a:pPr lvl="1"/>
            <a:r>
              <a:rPr lang="en-US" dirty="0" smtClean="0"/>
              <a:t>LOINC</a:t>
            </a:r>
          </a:p>
          <a:p>
            <a:pPr lvl="2"/>
            <a:r>
              <a:rPr lang="en-US" dirty="0" smtClean="0"/>
              <a:t>Bacteria </a:t>
            </a:r>
            <a:r>
              <a:rPr lang="en-US" dirty="0"/>
              <a:t>Identified In Wound By Aerobe Culture [632-0]</a:t>
            </a:r>
          </a:p>
          <a:p>
            <a:pPr lvl="1"/>
            <a:r>
              <a:rPr lang="en-US" dirty="0" err="1" smtClean="0"/>
              <a:t>RxNorm</a:t>
            </a:r>
            <a:endParaRPr lang="en-US" dirty="0" smtClean="0"/>
          </a:p>
          <a:p>
            <a:pPr lvl="2"/>
            <a:r>
              <a:rPr lang="en-US" dirty="0" smtClean="0"/>
              <a:t>Amikacin [641 IN]</a:t>
            </a:r>
          </a:p>
          <a:p>
            <a:pPr lvl="2"/>
            <a:r>
              <a:rPr lang="en-US" dirty="0"/>
              <a:t>2 ML Amikacin 250 MG/ML </a:t>
            </a:r>
            <a:r>
              <a:rPr lang="en-US" dirty="0" smtClean="0"/>
              <a:t>Injection [1723156 SCD]</a:t>
            </a:r>
          </a:p>
          <a:p>
            <a:pPr lvl="2"/>
            <a:r>
              <a:rPr lang="en-US" dirty="0" smtClean="0"/>
              <a:t>4 </a:t>
            </a:r>
            <a:r>
              <a:rPr lang="en-US" dirty="0"/>
              <a:t>ML Amikacin 250 MG/ML Injection [1723160 </a:t>
            </a:r>
            <a:r>
              <a:rPr lang="en-US" dirty="0" smtClean="0"/>
              <a:t>SCD]</a:t>
            </a:r>
          </a:p>
          <a:p>
            <a:pPr lvl="2"/>
            <a:r>
              <a:rPr lang="en-US" dirty="0" smtClean="0"/>
              <a:t>Amikacin </a:t>
            </a:r>
            <a:r>
              <a:rPr lang="en-US" dirty="0"/>
              <a:t>Sulfate 5 MG/ML Injectable Solution [905156 </a:t>
            </a:r>
            <a:r>
              <a:rPr lang="en-US" dirty="0" smtClean="0"/>
              <a:t>SCD]</a:t>
            </a:r>
            <a:endParaRPr lang="en-US" dirty="0"/>
          </a:p>
          <a:p>
            <a:pPr lvl="2"/>
            <a:r>
              <a:rPr lang="en-US" dirty="0" smtClean="0"/>
              <a:t>Amikacin </a:t>
            </a:r>
            <a:r>
              <a:rPr lang="en-US" dirty="0"/>
              <a:t>Sulfate 50 MG/ML Injectable Solution [905148 </a:t>
            </a:r>
            <a:r>
              <a:rPr lang="en-US" dirty="0" smtClean="0"/>
              <a:t>SCD]</a:t>
            </a:r>
          </a:p>
          <a:p>
            <a:pPr lvl="2"/>
            <a:r>
              <a:rPr lang="en-US" dirty="0" smtClean="0"/>
              <a:t>Amikacin </a:t>
            </a:r>
            <a:r>
              <a:rPr lang="en-US" dirty="0"/>
              <a:t>Sulfate 62.5 MG/ML Injectable Solution [905154 SCD</a:t>
            </a:r>
            <a:r>
              <a:rPr lang="en-US" dirty="0" smtClean="0"/>
              <a:t>]</a:t>
            </a:r>
          </a:p>
          <a:p>
            <a:r>
              <a:rPr lang="en-US" dirty="0" smtClean="0"/>
              <a:t>Others?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8359" y="6187857"/>
            <a:ext cx="9553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u="sng">
                <a:solidFill>
                  <a:schemeClr val="accent1"/>
                </a:solidFill>
                <a:hlinkClick r:id="rId2"/>
              </a:rPr>
              <a:t>https://loinc.org/collaboration/snomed-international</a:t>
            </a:r>
            <a:r>
              <a:rPr lang="en-US" u="sng" smtClean="0">
                <a:solidFill>
                  <a:schemeClr val="accent1"/>
                </a:solidFill>
                <a:hlinkClick r:id="rId2"/>
              </a:rPr>
              <a:t>/</a:t>
            </a:r>
            <a:endParaRPr lang="en-US" u="sng" smtClean="0">
              <a:solidFill>
                <a:schemeClr val="accent1"/>
              </a:solidFill>
            </a:endParaRPr>
          </a:p>
          <a:p>
            <a:r>
              <a:rPr lang="en-US" u="sng">
                <a:solidFill>
                  <a:schemeClr val="accent1"/>
                </a:solidFill>
              </a:rPr>
              <a:t>http://</a:t>
            </a:r>
            <a:r>
              <a:rPr lang="en-US" u="sng" err="1" smtClean="0">
                <a:solidFill>
                  <a:schemeClr val="accent1"/>
                </a:solidFill>
              </a:rPr>
              <a:t>doc.ihtsdo.org</a:t>
            </a:r>
            <a:r>
              <a:rPr lang="en-US" u="sng" smtClean="0">
                <a:solidFill>
                  <a:schemeClr val="accent1"/>
                </a:solidFill>
              </a:rPr>
              <a:t>/download/xdoc_SnomedCtAndLoincGuide_Current-en-US_INT_20141014.pdf</a:t>
            </a:r>
            <a:endParaRPr lang="en-US" u="sng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191" y="365125"/>
            <a:ext cx="3612216" cy="43862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02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1075</Words>
  <Application>Microsoft Macintosh PowerPoint</Application>
  <PresentationFormat>Custom</PresentationFormat>
  <Paragraphs>281</Paragraphs>
  <Slides>15</Slides>
  <Notes>8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Microbiology Data in the Real World Thoughts and Examples from One Site</vt:lpstr>
      <vt:lpstr>Introductory thoughts</vt:lpstr>
      <vt:lpstr>The “multiples”</vt:lpstr>
      <vt:lpstr>The “annotations”</vt:lpstr>
      <vt:lpstr>An example case</vt:lpstr>
      <vt:lpstr>PowerPoint Presentation</vt:lpstr>
      <vt:lpstr>One swab</vt:lpstr>
      <vt:lpstr>Multiple transmissions</vt:lpstr>
      <vt:lpstr>Multiple ontologies</vt:lpstr>
      <vt:lpstr>Multiple “nomenclatures” Example: Escherichia coli in Urine</vt:lpstr>
      <vt:lpstr>Summary</vt:lpstr>
      <vt:lpstr>PowerPoint Presentation</vt:lpstr>
      <vt:lpstr>Background on role</vt:lpstr>
      <vt:lpstr>Vision</vt:lpstr>
      <vt:lpstr>Curation process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Data in the Real World Examples and Thoughts from One Site</dc:title>
  <dc:creator>Gloria Lipori</dc:creator>
  <cp:lastModifiedBy>Amanda Hicks</cp:lastModifiedBy>
  <cp:revision>140</cp:revision>
  <dcterms:created xsi:type="dcterms:W3CDTF">2017-10-18T16:02:58Z</dcterms:created>
  <dcterms:modified xsi:type="dcterms:W3CDTF">2017-10-30T16:27:52Z</dcterms:modified>
</cp:coreProperties>
</file>